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753600" cy="7315200"/>
  <p:notesSz cx="6858000" cy="9144000"/>
  <p:embeddedFontLst>
    <p:embeddedFont>
      <p:font typeface="Aileron" pitchFamily="2" charset="77"/>
      <p:regular r:id="rId12"/>
    </p:embeddedFont>
    <p:embeddedFont>
      <p:font typeface="Aileron Bold" pitchFamily="2" charset="77"/>
      <p:regular r:id="rId13"/>
      <p:bold r:id="rId14"/>
    </p:embeddedFont>
    <p:embeddedFont>
      <p:font typeface="Aileron Bold Italics" pitchFamily="2" charset="77"/>
      <p:regular r:id="rId15"/>
      <p:bold r:id="rId16"/>
      <p:italic r:id="rId17"/>
      <p:boldItalic r:id="rId18"/>
    </p:embeddedFont>
    <p:embeddedFont>
      <p:font typeface="Aileron Ultra-Bold" pitchFamily="2" charset="77"/>
      <p:regular r:id="rId19"/>
      <p:bold r:id="rId20"/>
    </p:embeddedFont>
    <p:embeddedFont>
      <p:font typeface="Canva Sans 1" panose="020B0503030501040103" pitchFamily="34" charset="0"/>
      <p:regular r:id="rId21"/>
    </p:embeddedFont>
    <p:embeddedFont>
      <p:font typeface="Canva Sans 1 Bold" panose="020B0803030501040103" pitchFamily="34" charset="0"/>
      <p:regular r:id="rId22"/>
      <p:bold r:id="rId23"/>
    </p:embeddedFont>
    <p:embeddedFont>
      <p:font typeface="Canva Sans 1 Italics" panose="020B0503030501040103" pitchFamily="34" charset="0"/>
      <p:regular r:id="rId24"/>
      <p:italic r:id="rId25"/>
    </p:embeddedFont>
    <p:embeddedFont>
      <p:font typeface="Canva Sans 2" panose="020B0503030501040103" pitchFamily="34" charset="0"/>
      <p:regular r:id="rId26"/>
    </p:embeddedFont>
    <p:embeddedFont>
      <p:font typeface="Canva Sans 2 Bold" panose="020B0803030501040103" pitchFamily="34" charset="0"/>
      <p:regular r:id="rId27"/>
      <p:bold r:id="rId28"/>
    </p:embeddedFont>
    <p:embeddedFont>
      <p:font typeface="Canva Sans 2 Italics" panose="020B0503030501040103" pitchFamily="34" charset="0"/>
      <p:regular r:id="rId29"/>
      <p:italic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400" autoAdjust="0"/>
    <p:restoredTop sz="94611" autoAdjust="0"/>
  </p:normalViewPr>
  <p:slideViewPr>
    <p:cSldViewPr>
      <p:cViewPr varScale="1">
        <p:scale>
          <a:sx n="117" d="100"/>
          <a:sy n="117" d="100"/>
        </p:scale>
        <p:origin x="1520" y="4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font" Target="fonts/font2.fntdata"/><Relationship Id="rId18" Type="http://schemas.openxmlformats.org/officeDocument/2006/relationships/font" Target="fonts/font7.fntdata"/><Relationship Id="rId26" Type="http://schemas.openxmlformats.org/officeDocument/2006/relationships/font" Target="fonts/font15.fntdata"/><Relationship Id="rId3" Type="http://schemas.openxmlformats.org/officeDocument/2006/relationships/slide" Target="slides/slide2.xml"/><Relationship Id="rId21" Type="http://schemas.openxmlformats.org/officeDocument/2006/relationships/font" Target="fonts/font10.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font" Target="fonts/font14.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29"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font" Target="fonts/font13.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font" Target="fonts/font12.fntdata"/><Relationship Id="rId28" Type="http://schemas.openxmlformats.org/officeDocument/2006/relationships/font" Target="fonts/font17.fntdata"/><Relationship Id="rId10" Type="http://schemas.openxmlformats.org/officeDocument/2006/relationships/slide" Target="slides/slide9.xml"/><Relationship Id="rId19" Type="http://schemas.openxmlformats.org/officeDocument/2006/relationships/font" Target="fonts/font8.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font" Target="fonts/font11.fntdata"/><Relationship Id="rId27" Type="http://schemas.openxmlformats.org/officeDocument/2006/relationships/font" Target="fonts/font16.fntdata"/><Relationship Id="rId30" Type="http://schemas.openxmlformats.org/officeDocument/2006/relationships/font" Target="fonts/font19.fnt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0C2846-C91F-A24B-99E8-539E52250CB4}" type="datetimeFigureOut">
              <a:rPr lang="en-US" smtClean="0"/>
              <a:t>11/5/25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38FC16-A523-0747-A51B-91164FFE1E7D}" type="slidenum">
              <a:rPr lang="en-US" smtClean="0"/>
              <a:t>‹#›</a:t>
            </a:fld>
            <a:endParaRPr lang="en-US"/>
          </a:p>
        </p:txBody>
      </p:sp>
    </p:spTree>
    <p:extLst>
      <p:ext uri="{BB962C8B-B14F-4D97-AF65-F5344CB8AC3E}">
        <p14:creationId xmlns:p14="http://schemas.microsoft.com/office/powerpoint/2010/main" val="12969427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This presentation provides a course overview of the EDPL 2005 Prior Learning Assessment course, an 8-week course focused on individualized Credit for Prior Learning (</a:t>
            </a:r>
            <a:r>
              <a:rPr lang="en-US" sz="1200" kern="1200" dirty="0" err="1">
                <a:solidFill>
                  <a:schemeClr val="tx1"/>
                </a:solidFill>
                <a:effectLst/>
                <a:latin typeface="+mn-lt"/>
                <a:ea typeface="+mn-ea"/>
                <a:cs typeface="+mn-cs"/>
              </a:rPr>
              <a:t>iCPL</a:t>
            </a:r>
            <a:r>
              <a:rPr lang="en-US" sz="1200" kern="1200" dirty="0">
                <a:solidFill>
                  <a:schemeClr val="tx1"/>
                </a:solidFill>
                <a:effectLst/>
                <a:latin typeface="+mn-lt"/>
                <a:ea typeface="+mn-ea"/>
                <a:cs typeface="+mn-cs"/>
              </a:rPr>
              <a:t>).</a:t>
            </a:r>
            <a:r>
              <a:rPr lang="en-US" dirty="0">
                <a:effectLst/>
              </a:rPr>
              <a:t> </a:t>
            </a:r>
            <a:endParaRPr lang="en-US" dirty="0"/>
          </a:p>
        </p:txBody>
      </p:sp>
      <p:sp>
        <p:nvSpPr>
          <p:cNvPr id="4" name="Slide Number Placeholder 3"/>
          <p:cNvSpPr>
            <a:spLocks noGrp="1"/>
          </p:cNvSpPr>
          <p:nvPr>
            <p:ph type="sldNum" sz="quarter" idx="5"/>
          </p:nvPr>
        </p:nvSpPr>
        <p:spPr/>
        <p:txBody>
          <a:bodyPr/>
          <a:lstStyle/>
          <a:p>
            <a:fld id="{3638FC16-A523-0747-A51B-91164FFE1E7D}" type="slidenum">
              <a:rPr lang="en-US" smtClean="0"/>
              <a:t>1</a:t>
            </a:fld>
            <a:endParaRPr lang="en-US"/>
          </a:p>
        </p:txBody>
      </p:sp>
    </p:spTree>
    <p:extLst>
      <p:ext uri="{BB962C8B-B14F-4D97-AF65-F5344CB8AC3E}">
        <p14:creationId xmlns:p14="http://schemas.microsoft.com/office/powerpoint/2010/main" val="23005302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Let’s review the course goals. During the term, you will learn about the following: Experiential learning; College level knowledge; the process of creating credit requests for your prior experiential learning; and yourself as a learner.</a:t>
            </a:r>
            <a:r>
              <a:rPr lang="en-US" dirty="0">
                <a:effectLst/>
              </a:rPr>
              <a:t> </a:t>
            </a:r>
            <a:endParaRPr lang="en-US" dirty="0"/>
          </a:p>
        </p:txBody>
      </p:sp>
      <p:sp>
        <p:nvSpPr>
          <p:cNvPr id="4" name="Slide Number Placeholder 3"/>
          <p:cNvSpPr>
            <a:spLocks noGrp="1"/>
          </p:cNvSpPr>
          <p:nvPr>
            <p:ph type="sldNum" sz="quarter" idx="5"/>
          </p:nvPr>
        </p:nvSpPr>
        <p:spPr/>
        <p:txBody>
          <a:bodyPr/>
          <a:lstStyle/>
          <a:p>
            <a:fld id="{3638FC16-A523-0747-A51B-91164FFE1E7D}" type="slidenum">
              <a:rPr lang="en-US" smtClean="0"/>
              <a:t>2</a:t>
            </a:fld>
            <a:endParaRPr lang="en-US"/>
          </a:p>
        </p:txBody>
      </p:sp>
    </p:spTree>
    <p:extLst>
      <p:ext uri="{BB962C8B-B14F-4D97-AF65-F5344CB8AC3E}">
        <p14:creationId xmlns:p14="http://schemas.microsoft.com/office/powerpoint/2010/main" val="1603403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What is Credit for Prior Learning or CPL?</a:t>
            </a:r>
          </a:p>
          <a:p>
            <a:pPr lvl="0"/>
            <a:r>
              <a:rPr lang="en-US" sz="1200" kern="1200" dirty="0">
                <a:solidFill>
                  <a:schemeClr val="tx1"/>
                </a:solidFill>
                <a:effectLst/>
                <a:latin typeface="+mn-lt"/>
                <a:ea typeface="+mn-ea"/>
                <a:cs typeface="+mn-cs"/>
              </a:rPr>
              <a:t>Getting credit for knowledge and skills acquired outside of traditional college coursework. </a:t>
            </a:r>
          </a:p>
          <a:p>
            <a:pPr lvl="0"/>
            <a:r>
              <a:rPr lang="en-US" sz="1200" kern="1200" dirty="0">
                <a:solidFill>
                  <a:schemeClr val="tx1"/>
                </a:solidFill>
                <a:effectLst/>
                <a:latin typeface="+mn-lt"/>
                <a:ea typeface="+mn-ea"/>
                <a:cs typeface="+mn-cs"/>
              </a:rPr>
              <a:t>You can get credit from exams, evaluated professional learning, or individualized credit for prior learning, </a:t>
            </a:r>
            <a:r>
              <a:rPr lang="en-US" sz="1200" kern="1200" dirty="0" err="1">
                <a:solidFill>
                  <a:schemeClr val="tx1"/>
                </a:solidFill>
                <a:effectLst/>
                <a:latin typeface="+mn-lt"/>
                <a:ea typeface="+mn-ea"/>
                <a:cs typeface="+mn-cs"/>
              </a:rPr>
              <a:t>iCPL</a:t>
            </a:r>
            <a:r>
              <a:rPr lang="en-US" sz="1200" kern="1200" dirty="0">
                <a:solidFill>
                  <a:schemeClr val="tx1"/>
                </a:solidFill>
                <a:effectLst/>
                <a:latin typeface="+mn-lt"/>
                <a:ea typeface="+mn-ea"/>
                <a:cs typeface="+mn-cs"/>
              </a:rPr>
              <a:t>, the focus of this course. </a:t>
            </a:r>
          </a:p>
          <a:p>
            <a:pPr lvl="0"/>
            <a:r>
              <a:rPr lang="en-US" sz="1200" kern="1200" dirty="0">
                <a:solidFill>
                  <a:schemeClr val="tx1"/>
                </a:solidFill>
                <a:effectLst/>
                <a:latin typeface="+mn-lt"/>
                <a:ea typeface="+mn-ea"/>
                <a:cs typeface="+mn-cs"/>
              </a:rPr>
              <a:t>To participate in </a:t>
            </a:r>
            <a:r>
              <a:rPr lang="en-US" sz="1200" kern="1200" dirty="0" err="1">
                <a:solidFill>
                  <a:schemeClr val="tx1"/>
                </a:solidFill>
                <a:effectLst/>
                <a:latin typeface="+mn-lt"/>
                <a:ea typeface="+mn-ea"/>
                <a:cs typeface="+mn-cs"/>
              </a:rPr>
              <a:t>iCPL</a:t>
            </a:r>
            <a:r>
              <a:rPr lang="en-US" sz="1200" kern="1200" dirty="0">
                <a:solidFill>
                  <a:schemeClr val="tx1"/>
                </a:solidFill>
                <a:effectLst/>
                <a:latin typeface="+mn-lt"/>
                <a:ea typeface="+mn-ea"/>
                <a:cs typeface="+mn-cs"/>
              </a:rPr>
              <a:t>, you document your learning in the form of credit requests which are then assessed by expert evaluators. </a:t>
            </a:r>
          </a:p>
          <a:p>
            <a:endParaRPr lang="en-US" dirty="0"/>
          </a:p>
        </p:txBody>
      </p:sp>
      <p:sp>
        <p:nvSpPr>
          <p:cNvPr id="4" name="Slide Number Placeholder 3"/>
          <p:cNvSpPr>
            <a:spLocks noGrp="1"/>
          </p:cNvSpPr>
          <p:nvPr>
            <p:ph type="sldNum" sz="quarter" idx="5"/>
          </p:nvPr>
        </p:nvSpPr>
        <p:spPr/>
        <p:txBody>
          <a:bodyPr/>
          <a:lstStyle/>
          <a:p>
            <a:fld id="{3638FC16-A523-0747-A51B-91164FFE1E7D}" type="slidenum">
              <a:rPr lang="en-US" smtClean="0"/>
              <a:t>3</a:t>
            </a:fld>
            <a:endParaRPr lang="en-US"/>
          </a:p>
        </p:txBody>
      </p:sp>
    </p:spTree>
    <p:extLst>
      <p:ext uri="{BB962C8B-B14F-4D97-AF65-F5344CB8AC3E}">
        <p14:creationId xmlns:p14="http://schemas.microsoft.com/office/powerpoint/2010/main" val="32793800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the course, you will be introduced to concepts related to documenting your learning and assessing your knowledge.  Two concepts that you will become more familiar with are tacit and conscious knowledge. </a:t>
            </a:r>
          </a:p>
          <a:p>
            <a:endParaRPr lang="en-US" dirty="0"/>
          </a:p>
        </p:txBody>
      </p:sp>
      <p:sp>
        <p:nvSpPr>
          <p:cNvPr id="4" name="Slide Number Placeholder 3"/>
          <p:cNvSpPr>
            <a:spLocks noGrp="1"/>
          </p:cNvSpPr>
          <p:nvPr>
            <p:ph type="sldNum" sz="quarter" idx="5"/>
          </p:nvPr>
        </p:nvSpPr>
        <p:spPr/>
        <p:txBody>
          <a:bodyPr/>
          <a:lstStyle/>
          <a:p>
            <a:fld id="{3638FC16-A523-0747-A51B-91164FFE1E7D}" type="slidenum">
              <a:rPr lang="en-US" smtClean="0"/>
              <a:t>4</a:t>
            </a:fld>
            <a:endParaRPr lang="en-US"/>
          </a:p>
        </p:txBody>
      </p:sp>
    </p:spTree>
    <p:extLst>
      <p:ext uri="{BB962C8B-B14F-4D97-AF65-F5344CB8AC3E}">
        <p14:creationId xmlns:p14="http://schemas.microsoft.com/office/powerpoint/2010/main" val="190675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Let’s review an example of making tacit knowledge conscious which is what you will be doing in this course. </a:t>
            </a:r>
          </a:p>
          <a:p>
            <a:r>
              <a:rPr lang="en-US" sz="1200" kern="1200" dirty="0">
                <a:solidFill>
                  <a:schemeClr val="tx1"/>
                </a:solidFill>
                <a:effectLst/>
                <a:latin typeface="+mn-lt"/>
                <a:ea typeface="+mn-ea"/>
                <a:cs typeface="+mn-cs"/>
              </a:rPr>
              <a:t>You may know how to ride a bicycle, but you may not know what you’re doing to keep the bike upright. </a:t>
            </a:r>
          </a:p>
          <a:p>
            <a:endParaRPr lang="en-US" dirty="0"/>
          </a:p>
        </p:txBody>
      </p:sp>
      <p:sp>
        <p:nvSpPr>
          <p:cNvPr id="4" name="Slide Number Placeholder 3"/>
          <p:cNvSpPr>
            <a:spLocks noGrp="1"/>
          </p:cNvSpPr>
          <p:nvPr>
            <p:ph type="sldNum" sz="quarter" idx="5"/>
          </p:nvPr>
        </p:nvSpPr>
        <p:spPr/>
        <p:txBody>
          <a:bodyPr/>
          <a:lstStyle/>
          <a:p>
            <a:fld id="{3638FC16-A523-0747-A51B-91164FFE1E7D}" type="slidenum">
              <a:rPr lang="en-US" smtClean="0"/>
              <a:t>5</a:t>
            </a:fld>
            <a:endParaRPr lang="en-US"/>
          </a:p>
        </p:txBody>
      </p:sp>
    </p:spTree>
    <p:extLst>
      <p:ext uri="{BB962C8B-B14F-4D97-AF65-F5344CB8AC3E}">
        <p14:creationId xmlns:p14="http://schemas.microsoft.com/office/powerpoint/2010/main" val="162623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You will engage in the following processes in this course…</a:t>
            </a:r>
          </a:p>
          <a:p>
            <a:r>
              <a:rPr lang="en-US" sz="1200" kern="1200" dirty="0">
                <a:solidFill>
                  <a:schemeClr val="tx1"/>
                </a:solidFill>
                <a:effectLst/>
                <a:latin typeface="+mn-lt"/>
                <a:ea typeface="+mn-ea"/>
                <a:cs typeface="+mn-cs"/>
              </a:rPr>
              <a:t>One, Questioning – Using the bike example, you might ask: “How do I keep the bike upright?”</a:t>
            </a:r>
          </a:p>
          <a:p>
            <a:r>
              <a:rPr lang="en-US" sz="1200" kern="1200" dirty="0">
                <a:solidFill>
                  <a:schemeClr val="tx1"/>
                </a:solidFill>
                <a:effectLst/>
                <a:latin typeface="+mn-lt"/>
                <a:ea typeface="+mn-ea"/>
                <a:cs typeface="+mn-cs"/>
              </a:rPr>
              <a:t>Two, Reflection – taking time to reflect on your own and with others to try to describe what you know.</a:t>
            </a:r>
          </a:p>
          <a:p>
            <a:r>
              <a:rPr lang="en-US" sz="1200" kern="1200" dirty="0">
                <a:solidFill>
                  <a:schemeClr val="tx1"/>
                </a:solidFill>
                <a:effectLst/>
                <a:latin typeface="+mn-lt"/>
                <a:ea typeface="+mn-ea"/>
                <a:cs typeface="+mn-cs"/>
              </a:rPr>
              <a:t>Three, Analyzing – Using the bike example, you may discover that through analyzing, that the following abilities will  help you to ride your bike: ability to balance; steer; pedal; and do the above simultaneously. </a:t>
            </a:r>
          </a:p>
          <a:p>
            <a:r>
              <a:rPr lang="en-US" sz="1200" kern="1200" dirty="0">
                <a:solidFill>
                  <a:schemeClr val="tx1"/>
                </a:solidFill>
                <a:effectLst/>
                <a:latin typeface="+mn-lt"/>
                <a:ea typeface="+mn-ea"/>
                <a:cs typeface="+mn-cs"/>
              </a:rPr>
              <a:t>And finally, Documenting – gathering and recording information and evidence to support your learning. </a:t>
            </a:r>
          </a:p>
          <a:p>
            <a:endParaRPr lang="en-US" dirty="0"/>
          </a:p>
        </p:txBody>
      </p:sp>
      <p:sp>
        <p:nvSpPr>
          <p:cNvPr id="4" name="Slide Number Placeholder 3"/>
          <p:cNvSpPr>
            <a:spLocks noGrp="1"/>
          </p:cNvSpPr>
          <p:nvPr>
            <p:ph type="sldNum" sz="quarter" idx="5"/>
          </p:nvPr>
        </p:nvSpPr>
        <p:spPr/>
        <p:txBody>
          <a:bodyPr/>
          <a:lstStyle/>
          <a:p>
            <a:fld id="{3638FC16-A523-0747-A51B-91164FFE1E7D}" type="slidenum">
              <a:rPr lang="en-US" smtClean="0"/>
              <a:t>6</a:t>
            </a:fld>
            <a:endParaRPr lang="en-US"/>
          </a:p>
        </p:txBody>
      </p:sp>
    </p:spTree>
    <p:extLst>
      <p:ext uri="{BB962C8B-B14F-4D97-AF65-F5344CB8AC3E}">
        <p14:creationId xmlns:p14="http://schemas.microsoft.com/office/powerpoint/2010/main" val="768947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Let’s review some aspects of the course.</a:t>
            </a:r>
          </a:p>
          <a:p>
            <a:r>
              <a:rPr lang="en-US" sz="1200" kern="1200" dirty="0">
                <a:solidFill>
                  <a:schemeClr val="tx1"/>
                </a:solidFill>
                <a:effectLst/>
                <a:latin typeface="+mn-lt"/>
                <a:ea typeface="+mn-ea"/>
                <a:cs typeface="+mn-cs"/>
              </a:rPr>
              <a:t>The Prior Learning Assessment course is an 8-week course that focuses on individualized Credit for Prior Learning or </a:t>
            </a:r>
            <a:r>
              <a:rPr lang="en-US" sz="1200" kern="1200" dirty="0" err="1">
                <a:solidFill>
                  <a:schemeClr val="tx1"/>
                </a:solidFill>
                <a:effectLst/>
                <a:latin typeface="+mn-lt"/>
                <a:ea typeface="+mn-ea"/>
                <a:cs typeface="+mn-cs"/>
              </a:rPr>
              <a:t>iCPL</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As a student in this course, you will develop 3 </a:t>
            </a:r>
            <a:r>
              <a:rPr lang="en-US" sz="1200" kern="1200" dirty="0" err="1">
                <a:solidFill>
                  <a:schemeClr val="tx1"/>
                </a:solidFill>
                <a:effectLst/>
                <a:latin typeface="+mn-lt"/>
                <a:ea typeface="+mn-ea"/>
                <a:cs typeface="+mn-cs"/>
              </a:rPr>
              <a:t>iCPL</a:t>
            </a:r>
            <a:r>
              <a:rPr lang="en-US" sz="1200" kern="1200" dirty="0">
                <a:solidFill>
                  <a:schemeClr val="tx1"/>
                </a:solidFill>
                <a:effectLst/>
                <a:latin typeface="+mn-lt"/>
                <a:ea typeface="+mn-ea"/>
                <a:cs typeface="+mn-cs"/>
              </a:rPr>
              <a:t> requests and any remaining requests needed are developed with the student’s mentor/advisor. </a:t>
            </a:r>
          </a:p>
          <a:p>
            <a:r>
              <a:rPr lang="en-US" sz="1200" kern="1200" dirty="0">
                <a:solidFill>
                  <a:schemeClr val="tx1"/>
                </a:solidFill>
                <a:effectLst/>
                <a:latin typeface="+mn-lt"/>
                <a:ea typeface="+mn-ea"/>
                <a:cs typeface="+mn-cs"/>
              </a:rPr>
              <a:t>Each Module in the course is a week- long. As you can see in the Overview of the Course Modules, the first </a:t>
            </a:r>
            <a:r>
              <a:rPr lang="en-US" sz="1200" kern="1200" dirty="0" err="1">
                <a:solidFill>
                  <a:schemeClr val="tx1"/>
                </a:solidFill>
                <a:effectLst/>
                <a:latin typeface="+mn-lt"/>
                <a:ea typeface="+mn-ea"/>
                <a:cs typeface="+mn-cs"/>
              </a:rPr>
              <a:t>iCPL</a:t>
            </a:r>
            <a:r>
              <a:rPr lang="en-US" sz="1200" kern="1200" dirty="0">
                <a:solidFill>
                  <a:schemeClr val="tx1"/>
                </a:solidFill>
                <a:effectLst/>
                <a:latin typeface="+mn-lt"/>
                <a:ea typeface="+mn-ea"/>
                <a:cs typeface="+mn-cs"/>
              </a:rPr>
              <a:t> request is not drafted until Module 3 to give you ample time to learn about CPL and college level knowledge as well as reflect on your learning in the first two weeks. </a:t>
            </a:r>
          </a:p>
          <a:p>
            <a:r>
              <a:rPr lang="en-US" sz="1200" kern="1200" dirty="0">
                <a:solidFill>
                  <a:schemeClr val="tx1"/>
                </a:solidFill>
                <a:effectLst/>
                <a:latin typeface="+mn-lt"/>
                <a:ea typeface="+mn-ea"/>
                <a:cs typeface="+mn-cs"/>
              </a:rPr>
              <a:t>You will have an opportunity to receive feedback on your draft from peers and the course instructor so that you may finalize the </a:t>
            </a:r>
            <a:r>
              <a:rPr lang="en-US" sz="1200" kern="1200" dirty="0" err="1">
                <a:solidFill>
                  <a:schemeClr val="tx1"/>
                </a:solidFill>
                <a:effectLst/>
                <a:latin typeface="+mn-lt"/>
                <a:ea typeface="+mn-ea"/>
                <a:cs typeface="+mn-cs"/>
              </a:rPr>
              <a:t>iCPL</a:t>
            </a:r>
            <a:r>
              <a:rPr lang="en-US" sz="1200" kern="1200" dirty="0">
                <a:solidFill>
                  <a:schemeClr val="tx1"/>
                </a:solidFill>
                <a:effectLst/>
                <a:latin typeface="+mn-lt"/>
                <a:ea typeface="+mn-ea"/>
                <a:cs typeface="+mn-cs"/>
              </a:rPr>
              <a:t> #1 assignment for submission in Module 4. </a:t>
            </a:r>
          </a:p>
          <a:p>
            <a:r>
              <a:rPr lang="en-US" sz="1200" kern="1200" dirty="0">
                <a:solidFill>
                  <a:schemeClr val="tx1"/>
                </a:solidFill>
                <a:effectLst/>
                <a:latin typeface="+mn-lt"/>
                <a:ea typeface="+mn-ea"/>
                <a:cs typeface="+mn-cs"/>
              </a:rPr>
              <a:t>In Module 5 you will draft your second </a:t>
            </a:r>
            <a:r>
              <a:rPr lang="en-US" sz="1200" kern="1200" dirty="0" err="1">
                <a:solidFill>
                  <a:schemeClr val="tx1"/>
                </a:solidFill>
                <a:effectLst/>
                <a:latin typeface="+mn-lt"/>
                <a:ea typeface="+mn-ea"/>
                <a:cs typeface="+mn-cs"/>
              </a:rPr>
              <a:t>iCPL</a:t>
            </a:r>
            <a:r>
              <a:rPr lang="en-US" sz="1200" kern="1200" dirty="0">
                <a:solidFill>
                  <a:schemeClr val="tx1"/>
                </a:solidFill>
                <a:effectLst/>
                <a:latin typeface="+mn-lt"/>
                <a:ea typeface="+mn-ea"/>
                <a:cs typeface="+mn-cs"/>
              </a:rPr>
              <a:t> request and revise and refine in Module 6 based on feedback.</a:t>
            </a:r>
          </a:p>
          <a:p>
            <a:r>
              <a:rPr lang="en-US" sz="1200" kern="1200" dirty="0">
                <a:solidFill>
                  <a:schemeClr val="tx1"/>
                </a:solidFill>
                <a:effectLst/>
                <a:latin typeface="+mn-lt"/>
                <a:ea typeface="+mn-ea"/>
                <a:cs typeface="+mn-cs"/>
              </a:rPr>
              <a:t>In Module 7 you will develop your third </a:t>
            </a:r>
            <a:r>
              <a:rPr lang="en-US" sz="1200" kern="1200" dirty="0" err="1">
                <a:solidFill>
                  <a:schemeClr val="tx1"/>
                </a:solidFill>
                <a:effectLst/>
                <a:latin typeface="+mn-lt"/>
                <a:ea typeface="+mn-ea"/>
                <a:cs typeface="+mn-cs"/>
              </a:rPr>
              <a:t>iCPL</a:t>
            </a:r>
            <a:r>
              <a:rPr lang="en-US" sz="1200" kern="1200" dirty="0">
                <a:solidFill>
                  <a:schemeClr val="tx1"/>
                </a:solidFill>
                <a:effectLst/>
                <a:latin typeface="+mn-lt"/>
                <a:ea typeface="+mn-ea"/>
                <a:cs typeface="+mn-cs"/>
              </a:rPr>
              <a:t> request or, if you have determined that you have just 2 viable requests, complete an alternative assignment in lieu of the third </a:t>
            </a:r>
            <a:r>
              <a:rPr lang="en-US" sz="1200" kern="1200" dirty="0" err="1">
                <a:solidFill>
                  <a:schemeClr val="tx1"/>
                </a:solidFill>
                <a:effectLst/>
                <a:latin typeface="+mn-lt"/>
                <a:ea typeface="+mn-ea"/>
                <a:cs typeface="+mn-cs"/>
              </a:rPr>
              <a:t>iCPL</a:t>
            </a:r>
            <a:r>
              <a:rPr lang="en-US" sz="1200" kern="1200" dirty="0">
                <a:solidFill>
                  <a:schemeClr val="tx1"/>
                </a:solidFill>
                <a:effectLst/>
                <a:latin typeface="+mn-lt"/>
                <a:ea typeface="+mn-ea"/>
                <a:cs typeface="+mn-cs"/>
              </a:rPr>
              <a:t>  request.</a:t>
            </a:r>
          </a:p>
          <a:p>
            <a:r>
              <a:rPr lang="en-US" sz="1200" kern="1200" dirty="0">
                <a:solidFill>
                  <a:schemeClr val="tx1"/>
                </a:solidFill>
                <a:effectLst/>
                <a:latin typeface="+mn-lt"/>
                <a:ea typeface="+mn-ea"/>
                <a:cs typeface="+mn-cs"/>
              </a:rPr>
              <a:t>In week 8 you will reflect on your learning in the course and learn about next steps beyond the course to formalize the requests with your mentor/advisor. </a:t>
            </a:r>
          </a:p>
          <a:p>
            <a:r>
              <a:rPr lang="en-US" sz="1200" kern="1200" dirty="0">
                <a:solidFill>
                  <a:schemeClr val="tx1"/>
                </a:solidFill>
                <a:effectLst/>
                <a:latin typeface="+mn-lt"/>
                <a:ea typeface="+mn-ea"/>
                <a:cs typeface="+mn-cs"/>
              </a:rPr>
              <a:t>It is important to note that in addition to the three </a:t>
            </a:r>
            <a:r>
              <a:rPr lang="en-US" sz="1200" kern="1200" dirty="0" err="1">
                <a:solidFill>
                  <a:schemeClr val="tx1"/>
                </a:solidFill>
                <a:effectLst/>
                <a:latin typeface="+mn-lt"/>
                <a:ea typeface="+mn-ea"/>
                <a:cs typeface="+mn-cs"/>
              </a:rPr>
              <a:t>iCPL</a:t>
            </a:r>
            <a:r>
              <a:rPr lang="en-US" sz="1200" kern="1200" dirty="0">
                <a:solidFill>
                  <a:schemeClr val="tx1"/>
                </a:solidFill>
                <a:effectLst/>
                <a:latin typeface="+mn-lt"/>
                <a:ea typeface="+mn-ea"/>
                <a:cs typeface="+mn-cs"/>
              </a:rPr>
              <a:t> assignments, there are learning activities and discussion assignments that will help you to reflect on your learning and prepare the requests. Please refer to the syllabus and course schedule for specific information about all learning activities.  </a:t>
            </a:r>
          </a:p>
          <a:p>
            <a:endParaRPr lang="en-US" dirty="0"/>
          </a:p>
        </p:txBody>
      </p:sp>
      <p:sp>
        <p:nvSpPr>
          <p:cNvPr id="4" name="Slide Number Placeholder 3"/>
          <p:cNvSpPr>
            <a:spLocks noGrp="1"/>
          </p:cNvSpPr>
          <p:nvPr>
            <p:ph type="sldNum" sz="quarter" idx="5"/>
          </p:nvPr>
        </p:nvSpPr>
        <p:spPr/>
        <p:txBody>
          <a:bodyPr/>
          <a:lstStyle/>
          <a:p>
            <a:fld id="{3638FC16-A523-0747-A51B-91164FFE1E7D}" type="slidenum">
              <a:rPr lang="en-US" smtClean="0"/>
              <a:t>7</a:t>
            </a:fld>
            <a:endParaRPr lang="en-US"/>
          </a:p>
        </p:txBody>
      </p:sp>
    </p:spTree>
    <p:extLst>
      <p:ext uri="{BB962C8B-B14F-4D97-AF65-F5344CB8AC3E}">
        <p14:creationId xmlns:p14="http://schemas.microsoft.com/office/powerpoint/2010/main" val="703248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Reviewing the syllabus and course information is important to do in order to understand the course and to be successful in this course.</a:t>
            </a:r>
          </a:p>
          <a:p>
            <a:r>
              <a:rPr lang="en-US" sz="1200" kern="1200" dirty="0">
                <a:solidFill>
                  <a:schemeClr val="tx1"/>
                </a:solidFill>
                <a:effectLst/>
                <a:latin typeface="+mn-lt"/>
                <a:ea typeface="+mn-ea"/>
                <a:cs typeface="+mn-cs"/>
              </a:rPr>
              <a:t>Other ways to be successful in this course include: taking the time to read and apply the feedback from your instructor who has served in the evaluator role and will help you to present your experiential knowledge in the strongest and clearest way. </a:t>
            </a:r>
          </a:p>
          <a:p>
            <a:r>
              <a:rPr lang="en-US" sz="1200" kern="1200" dirty="0">
                <a:solidFill>
                  <a:schemeClr val="tx1"/>
                </a:solidFill>
                <a:effectLst/>
                <a:latin typeface="+mn-lt"/>
                <a:ea typeface="+mn-ea"/>
                <a:cs typeface="+mn-cs"/>
              </a:rPr>
              <a:t>In addition, give yourself adequate time to think about and reflect on your learning to maximize chances for success. </a:t>
            </a:r>
          </a:p>
          <a:p>
            <a:endParaRPr lang="en-US" dirty="0"/>
          </a:p>
        </p:txBody>
      </p:sp>
      <p:sp>
        <p:nvSpPr>
          <p:cNvPr id="4" name="Slide Number Placeholder 3"/>
          <p:cNvSpPr>
            <a:spLocks noGrp="1"/>
          </p:cNvSpPr>
          <p:nvPr>
            <p:ph type="sldNum" sz="quarter" idx="5"/>
          </p:nvPr>
        </p:nvSpPr>
        <p:spPr/>
        <p:txBody>
          <a:bodyPr/>
          <a:lstStyle/>
          <a:p>
            <a:fld id="{3638FC16-A523-0747-A51B-91164FFE1E7D}" type="slidenum">
              <a:rPr lang="en-US" smtClean="0"/>
              <a:t>8</a:t>
            </a:fld>
            <a:endParaRPr lang="en-US"/>
          </a:p>
        </p:txBody>
      </p:sp>
    </p:spTree>
    <p:extLst>
      <p:ext uri="{BB962C8B-B14F-4D97-AF65-F5344CB8AC3E}">
        <p14:creationId xmlns:p14="http://schemas.microsoft.com/office/powerpoint/2010/main" val="6353051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 a student in this course, you will learn or fine-tune many skills which are transferable to future academic work or your personal and professional life: </a:t>
            </a:r>
          </a:p>
          <a:p>
            <a:r>
              <a:rPr lang="en-US" sz="1200" kern="1200" dirty="0">
                <a:solidFill>
                  <a:schemeClr val="tx1"/>
                </a:solidFill>
                <a:effectLst/>
                <a:latin typeface="+mn-lt"/>
                <a:ea typeface="+mn-ea"/>
                <a:cs typeface="+mn-cs"/>
              </a:rPr>
              <a:t>Some of these skills include: critical thinking; writing /revision skills; giving and receiving peer feedback; learning about learning and how to assess learning; identifying competencies and affirming the value of prior learning.</a:t>
            </a:r>
          </a:p>
          <a:p>
            <a:r>
              <a:rPr lang="en-US" sz="1200" kern="1200" dirty="0">
                <a:solidFill>
                  <a:schemeClr val="tx1"/>
                </a:solidFill>
                <a:effectLst/>
                <a:latin typeface="+mn-lt"/>
                <a:ea typeface="+mn-ea"/>
                <a:cs typeface="+mn-cs"/>
              </a:rPr>
              <a:t>Listen to what some students have had to say about the course in their final reflection which informed a new Mindset: </a:t>
            </a:r>
          </a:p>
          <a:p>
            <a:r>
              <a:rPr lang="en-US" sz="1200" kern="1200" dirty="0">
                <a:solidFill>
                  <a:schemeClr val="tx1"/>
                </a:solidFill>
                <a:effectLst/>
                <a:latin typeface="+mn-lt"/>
                <a:ea typeface="+mn-ea"/>
                <a:cs typeface="+mn-cs"/>
              </a:rPr>
              <a:t>	“As a learner, I do best when I talk things out first in a rough way and then edit later...writing about my work made me more confident because I’ve actually done a lot , even though I never really thought it as “college level” until now.” </a:t>
            </a:r>
          </a:p>
          <a:p>
            <a:r>
              <a:rPr lang="en-US" sz="1200" kern="1200" dirty="0">
                <a:solidFill>
                  <a:schemeClr val="tx1"/>
                </a:solidFill>
                <a:effectLst/>
                <a:latin typeface="+mn-lt"/>
                <a:ea typeface="+mn-ea"/>
                <a:cs typeface="+mn-cs"/>
              </a:rPr>
              <a:t>AND…</a:t>
            </a:r>
          </a:p>
          <a:p>
            <a:r>
              <a:rPr lang="en-US" sz="1200" kern="1200" dirty="0">
                <a:solidFill>
                  <a:schemeClr val="tx1"/>
                </a:solidFill>
                <a:effectLst/>
                <a:latin typeface="+mn-lt"/>
                <a:ea typeface="+mn-ea"/>
                <a:cs typeface="+mn-cs"/>
              </a:rPr>
              <a:t>	“It challenged me to engage in significant critical reflection to articulate the distinction between tasks simply “done” and the deeper learning acquired over my working life.”  </a:t>
            </a:r>
          </a:p>
          <a:p>
            <a:r>
              <a:rPr lang="en-US" sz="1200" kern="1200" dirty="0">
                <a:solidFill>
                  <a:schemeClr val="tx1"/>
                </a:solidFill>
                <a:effectLst/>
                <a:latin typeface="+mn-lt"/>
                <a:ea typeface="+mn-ea"/>
                <a:cs typeface="+mn-cs"/>
              </a:rPr>
              <a:t>In conclusion, the course provides both a structured learning environment to learn about </a:t>
            </a:r>
            <a:r>
              <a:rPr lang="en-US" sz="1200" kern="1200" dirty="0" err="1">
                <a:solidFill>
                  <a:schemeClr val="tx1"/>
                </a:solidFill>
                <a:effectLst/>
                <a:latin typeface="+mn-lt"/>
                <a:ea typeface="+mn-ea"/>
                <a:cs typeface="+mn-cs"/>
              </a:rPr>
              <a:t>iCPL</a:t>
            </a:r>
            <a:r>
              <a:rPr lang="en-US" sz="1200" kern="1200" dirty="0">
                <a:solidFill>
                  <a:schemeClr val="tx1"/>
                </a:solidFill>
                <a:effectLst/>
                <a:latin typeface="+mn-lt"/>
                <a:ea typeface="+mn-ea"/>
                <a:cs typeface="+mn-cs"/>
              </a:rPr>
              <a:t> in addition to building skills and competencies needed to confidently articulate your prior learning.  The benefits gained support academic success, a self-awareness mindset and professional growth. </a:t>
            </a:r>
          </a:p>
          <a:p>
            <a:endParaRPr lang="en-US" dirty="0"/>
          </a:p>
        </p:txBody>
      </p:sp>
      <p:sp>
        <p:nvSpPr>
          <p:cNvPr id="4" name="Slide Number Placeholder 3"/>
          <p:cNvSpPr>
            <a:spLocks noGrp="1"/>
          </p:cNvSpPr>
          <p:nvPr>
            <p:ph type="sldNum" sz="quarter" idx="5"/>
          </p:nvPr>
        </p:nvSpPr>
        <p:spPr/>
        <p:txBody>
          <a:bodyPr/>
          <a:lstStyle/>
          <a:p>
            <a:fld id="{3638FC16-A523-0747-A51B-91164FFE1E7D}" type="slidenum">
              <a:rPr lang="en-US" smtClean="0"/>
              <a:t>9</a:t>
            </a:fld>
            <a:endParaRPr lang="en-US"/>
          </a:p>
        </p:txBody>
      </p:sp>
    </p:spTree>
    <p:extLst>
      <p:ext uri="{BB962C8B-B14F-4D97-AF65-F5344CB8AC3E}">
        <p14:creationId xmlns:p14="http://schemas.microsoft.com/office/powerpoint/2010/main" val="596712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1"/>
            <a:ext cx="82296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Content Placeholder 2">
            <a:extLst>
              <a:ext uri="{FF2B5EF4-FFF2-40B4-BE49-F238E27FC236}">
                <a16:creationId xmlns:a16="http://schemas.microsoft.com/office/drawing/2014/main" id="{2A0B7163-F772-5F03-441D-19C20473BACF}"/>
              </a:ext>
            </a:extLst>
          </p:cNvPr>
          <p:cNvSpPr>
            <a:spLocks noGrp="1"/>
          </p:cNvSpPr>
          <p:nvPr>
            <p:ph idx="13"/>
          </p:nvPr>
        </p:nvSpPr>
        <p:spPr>
          <a:xfrm>
            <a:off x="457200" y="3966730"/>
            <a:ext cx="82296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02277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11/5/25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11/5/25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11/5/25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11/5/25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3.xml"/><Relationship Id="rId6" Type="http://schemas.openxmlformats.org/officeDocument/2006/relationships/image" Target="../media/image2.png"/><Relationship Id="rId5" Type="http://schemas.openxmlformats.org/officeDocument/2006/relationships/notesSlide" Target="../notesSlides/notesSlide4.xml"/><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slideLayout" Target="../slideLayouts/slideLayout2.xml"/><Relationship Id="rId7" Type="http://schemas.openxmlformats.org/officeDocument/2006/relationships/image" Target="../media/image5.png"/><Relationship Id="rId12" Type="http://schemas.openxmlformats.org/officeDocument/2006/relationships/image" Target="../media/image2.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notesSlide" Target="../notesSlides/notesSlide5.xml"/><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4.xml"/><Relationship Id="rId6" Type="http://schemas.openxmlformats.org/officeDocument/2006/relationships/image" Target="../media/image2.png"/><Relationship Id="rId5" Type="http://schemas.openxmlformats.org/officeDocument/2006/relationships/notesSlide" Target="../notesSlides/notesSlide6.xml"/><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audio" Target="../media/media8.m4a"/><Relationship Id="rId7" Type="http://schemas.openxmlformats.org/officeDocument/2006/relationships/image" Target="../media/image11.svg"/><Relationship Id="rId12" Type="http://schemas.openxmlformats.org/officeDocument/2006/relationships/image" Target="../media/image2.png"/><Relationship Id="rId2" Type="http://schemas.microsoft.com/office/2007/relationships/media" Target="../media/media8.m4a"/><Relationship Id="rId1" Type="http://schemas.openxmlformats.org/officeDocument/2006/relationships/tags" Target="../tags/tag5.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notesSlide" Target="../notesSlides/notesSlide8.xml"/><Relationship Id="rId10" Type="http://schemas.openxmlformats.org/officeDocument/2006/relationships/image" Target="../media/image14.png"/><Relationship Id="rId4" Type="http://schemas.openxmlformats.org/officeDocument/2006/relationships/slideLayout" Target="../slideLayouts/slideLayout2.xml"/><Relationship Id="rId9" Type="http://schemas.openxmlformats.org/officeDocument/2006/relationships/image" Target="../media/image13.sv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svg"/><Relationship Id="rId18" Type="http://schemas.openxmlformats.org/officeDocument/2006/relationships/image" Target="../media/image28.png"/><Relationship Id="rId3" Type="http://schemas.openxmlformats.org/officeDocument/2006/relationships/audio" Target="../media/media9.m4a"/><Relationship Id="rId7" Type="http://schemas.openxmlformats.org/officeDocument/2006/relationships/image" Target="../media/image17.svg"/><Relationship Id="rId12" Type="http://schemas.openxmlformats.org/officeDocument/2006/relationships/image" Target="../media/image22.png"/><Relationship Id="rId17" Type="http://schemas.openxmlformats.org/officeDocument/2006/relationships/image" Target="../media/image27.svg"/><Relationship Id="rId2" Type="http://schemas.microsoft.com/office/2007/relationships/media" Target="../media/media9.m4a"/><Relationship Id="rId16" Type="http://schemas.openxmlformats.org/officeDocument/2006/relationships/image" Target="../media/image26.png"/><Relationship Id="rId20" Type="http://schemas.openxmlformats.org/officeDocument/2006/relationships/image" Target="../media/image2.png"/><Relationship Id="rId1" Type="http://schemas.openxmlformats.org/officeDocument/2006/relationships/tags" Target="../tags/tag6.xml"/><Relationship Id="rId6" Type="http://schemas.openxmlformats.org/officeDocument/2006/relationships/image" Target="../media/image16.png"/><Relationship Id="rId11" Type="http://schemas.openxmlformats.org/officeDocument/2006/relationships/image" Target="../media/image21.svg"/><Relationship Id="rId5" Type="http://schemas.openxmlformats.org/officeDocument/2006/relationships/notesSlide" Target="../notesSlides/notesSlide9.xml"/><Relationship Id="rId15" Type="http://schemas.openxmlformats.org/officeDocument/2006/relationships/image" Target="../media/image25.svg"/><Relationship Id="rId10" Type="http://schemas.openxmlformats.org/officeDocument/2006/relationships/image" Target="../media/image20.png"/><Relationship Id="rId19" Type="http://schemas.openxmlformats.org/officeDocument/2006/relationships/image" Target="../media/image29.svg"/><Relationship Id="rId4" Type="http://schemas.openxmlformats.org/officeDocument/2006/relationships/slideLayout" Target="../slideLayouts/slideLayout7.xml"/><Relationship Id="rId9" Type="http://schemas.openxmlformats.org/officeDocument/2006/relationships/image" Target="../media/image19.svg"/><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DD6F2"/>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C446368-2C50-CF72-C2CD-17ACD6177DE3}"/>
              </a:ext>
            </a:extLst>
          </p:cNvPr>
          <p:cNvSpPr>
            <a:spLocks noGrp="1"/>
          </p:cNvSpPr>
          <p:nvPr>
            <p:ph type="ctrTitle"/>
          </p:nvPr>
        </p:nvSpPr>
        <p:spPr>
          <a:xfrm>
            <a:off x="685800" y="2130425"/>
            <a:ext cx="7772400" cy="1470025"/>
          </a:xfrm>
        </p:spPr>
        <p:txBody>
          <a:bodyPr/>
          <a:lstStyle/>
          <a:p>
            <a:r>
              <a:rPr lang="en-US" dirty="0">
                <a:sym typeface="Canva Sans 1 Bold"/>
              </a:rPr>
              <a:t>Course Overview </a:t>
            </a:r>
            <a:endParaRPr lang="en-US" dirty="0"/>
          </a:p>
        </p:txBody>
      </p:sp>
      <p:sp>
        <p:nvSpPr>
          <p:cNvPr id="6" name="Subtitle 5">
            <a:extLst>
              <a:ext uri="{FF2B5EF4-FFF2-40B4-BE49-F238E27FC236}">
                <a16:creationId xmlns:a16="http://schemas.microsoft.com/office/drawing/2014/main" id="{3E4B03D9-D228-3BC2-6AC3-AB106B6E52DE}"/>
              </a:ext>
            </a:extLst>
          </p:cNvPr>
          <p:cNvSpPr>
            <a:spLocks noGrp="1"/>
          </p:cNvSpPr>
          <p:nvPr>
            <p:ph type="subTitle" idx="1"/>
          </p:nvPr>
        </p:nvSpPr>
        <p:spPr>
          <a:xfrm>
            <a:off x="1371600" y="3886200"/>
            <a:ext cx="6400800" cy="1752600"/>
          </a:xfrm>
        </p:spPr>
        <p:txBody>
          <a:bodyPr>
            <a:noAutofit/>
          </a:bodyPr>
          <a:lstStyle/>
          <a:p>
            <a:r>
              <a:rPr lang="en-US" dirty="0">
                <a:solidFill>
                  <a:schemeClr val="tx1"/>
                </a:solidFill>
                <a:sym typeface="Canva Sans 2"/>
              </a:rPr>
              <a:t>EDPL 2005 </a:t>
            </a:r>
          </a:p>
          <a:p>
            <a:r>
              <a:rPr lang="en-US" dirty="0">
                <a:solidFill>
                  <a:schemeClr val="tx1"/>
                </a:solidFill>
                <a:sym typeface="Canva Sans 2"/>
              </a:rPr>
              <a:t>Prior Learning Assessment: an 8-week course focused on i</a:t>
            </a:r>
            <a:r>
              <a:rPr lang="en-US" dirty="0">
                <a:solidFill>
                  <a:schemeClr val="tx1"/>
                </a:solidFill>
                <a:sym typeface="Canva Sans 2 Italics"/>
              </a:rPr>
              <a:t>ndividualized</a:t>
            </a:r>
            <a:r>
              <a:rPr lang="en-US" dirty="0">
                <a:solidFill>
                  <a:schemeClr val="tx1"/>
                </a:solidFill>
                <a:sym typeface="Canva Sans 2"/>
              </a:rPr>
              <a:t> </a:t>
            </a:r>
            <a:r>
              <a:rPr lang="en-US" dirty="0">
                <a:solidFill>
                  <a:schemeClr val="tx1"/>
                </a:solidFill>
                <a:sym typeface="Canva Sans 2 Bold"/>
              </a:rPr>
              <a:t>Credit for Prior Learning (</a:t>
            </a:r>
            <a:r>
              <a:rPr lang="en-US" dirty="0" err="1">
                <a:solidFill>
                  <a:schemeClr val="tx1"/>
                </a:solidFill>
                <a:sym typeface="Canva Sans 2 Bold"/>
              </a:rPr>
              <a:t>iCPL</a:t>
            </a:r>
            <a:r>
              <a:rPr lang="en-US" dirty="0">
                <a:solidFill>
                  <a:schemeClr val="tx1"/>
                </a:solidFill>
                <a:sym typeface="Canva Sans 2 Bold"/>
              </a:rPr>
              <a:t>)</a:t>
            </a:r>
            <a:endParaRPr lang="en-US" dirty="0">
              <a:solidFill>
                <a:schemeClr val="tx1"/>
              </a:solidFill>
              <a:sym typeface="Canva Sans 2"/>
            </a:endParaRPr>
          </a:p>
        </p:txBody>
      </p:sp>
      <p:sp>
        <p:nvSpPr>
          <p:cNvPr id="3" name="Freeform 3" descr="Empire State University logo, which features a sheild with a torch."/>
          <p:cNvSpPr/>
          <p:nvPr/>
        </p:nvSpPr>
        <p:spPr>
          <a:xfrm>
            <a:off x="6761149" y="6297940"/>
            <a:ext cx="2824350" cy="823501"/>
          </a:xfrm>
          <a:custGeom>
            <a:avLst/>
            <a:gdLst/>
            <a:ahLst/>
            <a:cxnLst/>
            <a:rect l="l" t="t" r="r" b="b"/>
            <a:pathLst>
              <a:path w="2824350" h="823501">
                <a:moveTo>
                  <a:pt x="0" y="0"/>
                </a:moveTo>
                <a:lnTo>
                  <a:pt x="2824350" y="0"/>
                </a:lnTo>
                <a:lnTo>
                  <a:pt x="2824350" y="823500"/>
                </a:lnTo>
                <a:lnTo>
                  <a:pt x="0" y="823500"/>
                </a:lnTo>
                <a:lnTo>
                  <a:pt x="0" y="0"/>
                </a:lnTo>
                <a:close/>
              </a:path>
            </a:pathLst>
          </a:custGeom>
          <a:blipFill>
            <a:blip r:embed="rId5"/>
            <a:stretch>
              <a:fillRect t="-13558" r="-106609"/>
            </a:stretch>
          </a:blipFill>
        </p:spPr>
        <p:txBody>
          <a:bodyPr/>
          <a:lstStyle/>
          <a:p>
            <a:endParaRPr lang="en-US"/>
          </a:p>
        </p:txBody>
      </p:sp>
      <p:pic>
        <p:nvPicPr>
          <p:cNvPr id="13" name="Audio 12">
            <a:extLst>
              <a:ext uri="{FF2B5EF4-FFF2-40B4-BE49-F238E27FC236}">
                <a16:creationId xmlns:a16="http://schemas.microsoft.com/office/drawing/2014/main" id="{A075B069-23C1-61D5-3484-34787DF9164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88400" y="63500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706"/>
    </mc:Choice>
    <mc:Fallback xmlns="">
      <p:transition spd="slow" advTm="157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DD6F2"/>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FB84531-2689-8C41-0498-4BD338CDD4E5}"/>
              </a:ext>
            </a:extLst>
          </p:cNvPr>
          <p:cNvSpPr>
            <a:spLocks noGrp="1"/>
          </p:cNvSpPr>
          <p:nvPr>
            <p:ph type="title"/>
          </p:nvPr>
        </p:nvSpPr>
        <p:spPr/>
        <p:txBody>
          <a:bodyPr>
            <a:normAutofit fontScale="90000"/>
          </a:bodyPr>
          <a:lstStyle/>
          <a:p>
            <a:r>
              <a:rPr lang="en-US" b="1" dirty="0">
                <a:solidFill>
                  <a:srgbClr val="000000"/>
                </a:solidFill>
                <a:latin typeface="Canva Sans 1 Bold"/>
                <a:ea typeface="Canva Sans 1 Bold"/>
                <a:cs typeface="Canva Sans 1 Bold"/>
                <a:sym typeface="Canva Sans 1 Bold"/>
              </a:rPr>
              <a:t>Course Goals</a:t>
            </a:r>
            <a:br>
              <a:rPr lang="en-US" b="1" dirty="0">
                <a:solidFill>
                  <a:srgbClr val="000000"/>
                </a:solidFill>
                <a:latin typeface="Canva Sans 1 Bold"/>
                <a:ea typeface="Canva Sans 1 Bold"/>
                <a:cs typeface="Canva Sans 1 Bold"/>
                <a:sym typeface="Canva Sans 1 Bold"/>
              </a:rPr>
            </a:br>
            <a:endParaRPr lang="en-US" dirty="0"/>
          </a:p>
        </p:txBody>
      </p:sp>
      <p:sp>
        <p:nvSpPr>
          <p:cNvPr id="8" name="Content Placeholder 7">
            <a:extLst>
              <a:ext uri="{FF2B5EF4-FFF2-40B4-BE49-F238E27FC236}">
                <a16:creationId xmlns:a16="http://schemas.microsoft.com/office/drawing/2014/main" id="{EE857248-359F-8CDB-B822-9C72DA3A662B}"/>
              </a:ext>
            </a:extLst>
          </p:cNvPr>
          <p:cNvSpPr>
            <a:spLocks noGrp="1"/>
          </p:cNvSpPr>
          <p:nvPr>
            <p:ph idx="1"/>
          </p:nvPr>
        </p:nvSpPr>
        <p:spPr/>
        <p:txBody>
          <a:bodyPr/>
          <a:lstStyle/>
          <a:p>
            <a:pPr marL="0" indent="0">
              <a:buNone/>
            </a:pPr>
            <a:r>
              <a:rPr lang="en-US" dirty="0">
                <a:solidFill>
                  <a:srgbClr val="000000"/>
                </a:solidFill>
                <a:latin typeface="Canva Sans 1"/>
                <a:ea typeface="Canva Sans 1"/>
                <a:cs typeface="Canva Sans 1"/>
                <a:sym typeface="Canva Sans 1"/>
              </a:rPr>
              <a:t>During the term, you will learn about:</a:t>
            </a:r>
          </a:p>
          <a:p>
            <a:pPr marL="582927" lvl="1" indent="-291463">
              <a:lnSpc>
                <a:spcPts val="3779"/>
              </a:lnSpc>
              <a:buFont typeface="Arial"/>
              <a:buChar char="•"/>
            </a:pPr>
            <a:r>
              <a:rPr lang="en-US" sz="2699" dirty="0">
                <a:solidFill>
                  <a:srgbClr val="000000"/>
                </a:solidFill>
                <a:latin typeface="Canva Sans 1"/>
                <a:ea typeface="Canva Sans 1"/>
                <a:cs typeface="Canva Sans 1"/>
                <a:sym typeface="Canva Sans 1"/>
              </a:rPr>
              <a:t>experiential learning</a:t>
            </a:r>
          </a:p>
          <a:p>
            <a:pPr marL="582927" lvl="1" indent="-291463">
              <a:lnSpc>
                <a:spcPts val="3779"/>
              </a:lnSpc>
              <a:buFont typeface="Arial"/>
              <a:buChar char="•"/>
            </a:pPr>
            <a:r>
              <a:rPr lang="en-US" sz="2699" dirty="0">
                <a:solidFill>
                  <a:srgbClr val="000000"/>
                </a:solidFill>
                <a:latin typeface="Canva Sans 1"/>
                <a:ea typeface="Canva Sans 1"/>
                <a:cs typeface="Canva Sans 1"/>
                <a:sym typeface="Canva Sans 1"/>
              </a:rPr>
              <a:t>college level knowledge</a:t>
            </a:r>
          </a:p>
          <a:p>
            <a:pPr marL="582927" lvl="1" indent="-291463">
              <a:lnSpc>
                <a:spcPts val="3779"/>
              </a:lnSpc>
              <a:buFont typeface="Arial"/>
              <a:buChar char="•"/>
            </a:pPr>
            <a:r>
              <a:rPr lang="en-US" sz="2699" dirty="0">
                <a:solidFill>
                  <a:srgbClr val="000000"/>
                </a:solidFill>
                <a:latin typeface="Canva Sans 1"/>
                <a:ea typeface="Canva Sans 1"/>
                <a:cs typeface="Canva Sans 1"/>
                <a:sym typeface="Canva Sans 1"/>
              </a:rPr>
              <a:t>the process of creating credit requests for your prior experiential learning </a:t>
            </a:r>
          </a:p>
          <a:p>
            <a:pPr marL="582927" lvl="1" indent="-291463">
              <a:lnSpc>
                <a:spcPts val="3779"/>
              </a:lnSpc>
              <a:buFont typeface="Arial"/>
              <a:buChar char="•"/>
            </a:pPr>
            <a:r>
              <a:rPr lang="en-US" sz="2699" dirty="0">
                <a:solidFill>
                  <a:srgbClr val="000000"/>
                </a:solidFill>
                <a:latin typeface="Canva Sans 1"/>
                <a:ea typeface="Canva Sans 1"/>
                <a:cs typeface="Canva Sans 1"/>
                <a:sym typeface="Canva Sans 1"/>
              </a:rPr>
              <a:t>yourself as a learner</a:t>
            </a:r>
          </a:p>
          <a:p>
            <a:pPr marL="0" indent="0">
              <a:lnSpc>
                <a:spcPts val="3779"/>
              </a:lnSpc>
              <a:buNone/>
            </a:pPr>
            <a:r>
              <a:rPr lang="en-US" dirty="0">
                <a:solidFill>
                  <a:srgbClr val="000000"/>
                </a:solidFill>
                <a:latin typeface="Canva Sans 1"/>
                <a:ea typeface="Canva Sans 1"/>
                <a:cs typeface="Canva Sans 1"/>
                <a:sym typeface="Canva Sans 1"/>
              </a:rPr>
              <a:t>Goal by the end of the course:</a:t>
            </a:r>
          </a:p>
          <a:p>
            <a:pPr marL="582927" lvl="1" indent="-291463">
              <a:lnSpc>
                <a:spcPts val="3779"/>
              </a:lnSpc>
              <a:buFont typeface="Arial"/>
              <a:buChar char="•"/>
            </a:pPr>
            <a:r>
              <a:rPr lang="en-US" dirty="0">
                <a:solidFill>
                  <a:srgbClr val="000000"/>
                </a:solidFill>
                <a:latin typeface="Canva Sans 1"/>
                <a:ea typeface="Canva Sans 1"/>
                <a:cs typeface="Canva Sans 1"/>
                <a:sym typeface="Canva Sans 1"/>
              </a:rPr>
              <a:t>3 prior learning credit requests</a:t>
            </a:r>
            <a:endParaRPr lang="en-US" sz="2699" dirty="0">
              <a:solidFill>
                <a:srgbClr val="000000"/>
              </a:solidFill>
              <a:latin typeface="Canva Sans 1"/>
              <a:ea typeface="Canva Sans 1"/>
              <a:cs typeface="Canva Sans 1"/>
              <a:sym typeface="Canva Sans 1"/>
            </a:endParaRPr>
          </a:p>
          <a:p>
            <a:endParaRPr lang="en-US" dirty="0"/>
          </a:p>
        </p:txBody>
      </p:sp>
      <p:pic>
        <p:nvPicPr>
          <p:cNvPr id="22" name="Audio 21">
            <a:extLst>
              <a:ext uri="{FF2B5EF4-FFF2-40B4-BE49-F238E27FC236}">
                <a16:creationId xmlns:a16="http://schemas.microsoft.com/office/drawing/2014/main" id="{6B95D346-DA8C-CD96-EA1B-9D5E1C74EFE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5564170" y="6206120"/>
            <a:ext cx="812800" cy="812800"/>
          </a:xfrm>
          <a:prstGeom prst="rect">
            <a:avLst/>
          </a:prstGeom>
        </p:spPr>
      </p:pic>
      <p:pic>
        <p:nvPicPr>
          <p:cNvPr id="9" name="Audio 21">
            <a:extLst>
              <a:ext uri="{FF2B5EF4-FFF2-40B4-BE49-F238E27FC236}">
                <a16:creationId xmlns:a16="http://schemas.microsoft.com/office/drawing/2014/main" id="{4AD917EE-2274-1AEF-D02C-375AC8CDD6C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788400" y="6350000"/>
            <a:ext cx="812800" cy="8128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2307"/>
    </mc:Choice>
    <mc:Fallback xmlns="">
      <p:transition spd="slow" advTm="223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22"/>
                </p:tgtEl>
              </p:cMediaNode>
            </p:audio>
            <p:audio isNarration="1">
              <p:cMediaNode vol="80000" showWhenStopped="0">
                <p:cTn id="11" fill="hold" display="0">
                  <p:stCondLst>
                    <p:cond delay="indefinite"/>
                  </p:stCondLst>
                  <p:endCondLst>
                    <p:cond evt="onStopAudio" delay="0">
                      <p:tgtEl>
                        <p:sldTgt/>
                      </p:tgtEl>
                    </p:cond>
                  </p:endCondLst>
                </p:cTn>
                <p:tgtEl>
                  <p:spTgt spid="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DD6F2"/>
        </a:solidFill>
        <a:effectLst/>
      </p:bgPr>
    </p:bg>
    <p:spTree>
      <p:nvGrpSpPr>
        <p:cNvPr id="1" name=""/>
        <p:cNvGrpSpPr/>
        <p:nvPr/>
      </p:nvGrpSpPr>
      <p:grpSpPr>
        <a:xfrm>
          <a:off x="0" y="0"/>
          <a:ext cx="0" cy="0"/>
          <a:chOff x="0" y="0"/>
          <a:chExt cx="0" cy="0"/>
        </a:xfrm>
      </p:grpSpPr>
      <p:pic>
        <p:nvPicPr>
          <p:cNvPr id="28" name="Audio 27">
            <a:extLst>
              <a:ext uri="{FF2B5EF4-FFF2-40B4-BE49-F238E27FC236}">
                <a16:creationId xmlns:a16="http://schemas.microsoft.com/office/drawing/2014/main" id="{138F85C7-3E8B-95D2-5288-6E5D101171B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4086920" y="7842867"/>
            <a:ext cx="812800" cy="812800"/>
          </a:xfrm>
          <a:prstGeom prst="rect">
            <a:avLst/>
          </a:prstGeom>
        </p:spPr>
      </p:pic>
      <p:sp>
        <p:nvSpPr>
          <p:cNvPr id="6" name="Title 5">
            <a:extLst>
              <a:ext uri="{FF2B5EF4-FFF2-40B4-BE49-F238E27FC236}">
                <a16:creationId xmlns:a16="http://schemas.microsoft.com/office/drawing/2014/main" id="{E0F5B7C6-4EB6-024F-2E38-61C3FE1D7408}"/>
              </a:ext>
            </a:extLst>
          </p:cNvPr>
          <p:cNvSpPr>
            <a:spLocks noGrp="1"/>
          </p:cNvSpPr>
          <p:nvPr>
            <p:ph type="title"/>
          </p:nvPr>
        </p:nvSpPr>
        <p:spPr/>
        <p:txBody>
          <a:bodyPr>
            <a:normAutofit fontScale="90000"/>
          </a:bodyPr>
          <a:lstStyle/>
          <a:p>
            <a:r>
              <a:rPr lang="en-US" b="1" dirty="0">
                <a:solidFill>
                  <a:srgbClr val="000000"/>
                </a:solidFill>
                <a:latin typeface="Canva Sans 1 Bold"/>
                <a:ea typeface="Canva Sans 1 Bold"/>
                <a:cs typeface="Canva Sans 1 Bold"/>
                <a:sym typeface="Canva Sans 1 Bold"/>
              </a:rPr>
              <a:t>What is Credit for Prior Learning (CPL)?</a:t>
            </a:r>
            <a:endParaRPr lang="en-US" dirty="0"/>
          </a:p>
        </p:txBody>
      </p:sp>
      <p:sp>
        <p:nvSpPr>
          <p:cNvPr id="7" name="Content Placeholder 6">
            <a:extLst>
              <a:ext uri="{FF2B5EF4-FFF2-40B4-BE49-F238E27FC236}">
                <a16:creationId xmlns:a16="http://schemas.microsoft.com/office/drawing/2014/main" id="{40041629-E10A-9B3C-D08C-B8F2B6C618C4}"/>
              </a:ext>
            </a:extLst>
          </p:cNvPr>
          <p:cNvSpPr>
            <a:spLocks noGrp="1"/>
          </p:cNvSpPr>
          <p:nvPr>
            <p:ph idx="1"/>
          </p:nvPr>
        </p:nvSpPr>
        <p:spPr/>
        <p:txBody>
          <a:bodyPr>
            <a:normAutofit/>
          </a:bodyPr>
          <a:lstStyle/>
          <a:p>
            <a:r>
              <a:rPr lang="en-US" sz="2400" dirty="0">
                <a:solidFill>
                  <a:srgbClr val="000000"/>
                </a:solidFill>
                <a:latin typeface="Canva Sans 1"/>
                <a:ea typeface="Canva Sans 1"/>
                <a:cs typeface="Canva Sans 1"/>
                <a:sym typeface="Canva Sans 1"/>
              </a:rPr>
              <a:t>Getting credit for knowledge and skills acquired outside of traditional college coursework.</a:t>
            </a:r>
          </a:p>
          <a:p>
            <a:r>
              <a:rPr lang="en-US" sz="2400" dirty="0">
                <a:solidFill>
                  <a:srgbClr val="000000"/>
                </a:solidFill>
                <a:latin typeface="Canva Sans 1"/>
                <a:ea typeface="Canva Sans 1"/>
                <a:cs typeface="Canva Sans 1"/>
                <a:sym typeface="Canva Sans 1"/>
              </a:rPr>
              <a:t>You can get credit from exams, evaluated professional learning, or </a:t>
            </a:r>
            <a:r>
              <a:rPr lang="en-US" sz="2400" i="1" dirty="0">
                <a:solidFill>
                  <a:srgbClr val="000000"/>
                </a:solidFill>
                <a:latin typeface="Canva Sans 1 Italics"/>
                <a:ea typeface="Canva Sans 1 Italics"/>
                <a:cs typeface="Canva Sans 1 Italics"/>
                <a:sym typeface="Canva Sans 1 Italics"/>
              </a:rPr>
              <a:t>individualized </a:t>
            </a:r>
            <a:r>
              <a:rPr lang="en-US" sz="2400" dirty="0">
                <a:solidFill>
                  <a:srgbClr val="000000"/>
                </a:solidFill>
                <a:latin typeface="Canva Sans 1"/>
                <a:ea typeface="Canva Sans 1"/>
                <a:cs typeface="Canva Sans 1"/>
                <a:sym typeface="Canva Sans 1"/>
              </a:rPr>
              <a:t>credit for prior learning (</a:t>
            </a:r>
            <a:r>
              <a:rPr lang="en-US" sz="2400" dirty="0" err="1">
                <a:solidFill>
                  <a:srgbClr val="000000"/>
                </a:solidFill>
                <a:latin typeface="Canva Sans 1"/>
                <a:ea typeface="Canva Sans 1"/>
                <a:cs typeface="Canva Sans 1"/>
                <a:sym typeface="Canva Sans 1"/>
              </a:rPr>
              <a:t>iCPL</a:t>
            </a:r>
            <a:r>
              <a:rPr lang="en-US" sz="2400" dirty="0">
                <a:solidFill>
                  <a:srgbClr val="000000"/>
                </a:solidFill>
                <a:latin typeface="Canva Sans 1"/>
                <a:ea typeface="Canva Sans 1"/>
                <a:cs typeface="Canva Sans 1"/>
                <a:sym typeface="Canva Sans 1"/>
              </a:rPr>
              <a:t>), the focus of this course.</a:t>
            </a:r>
          </a:p>
          <a:p>
            <a:r>
              <a:rPr lang="en-US" sz="2400" dirty="0">
                <a:solidFill>
                  <a:srgbClr val="000000"/>
                </a:solidFill>
                <a:latin typeface="Canva Sans 1"/>
                <a:ea typeface="Canva Sans 1"/>
                <a:cs typeface="Canva Sans 1"/>
                <a:sym typeface="Canva Sans 1"/>
              </a:rPr>
              <a:t>To participate in </a:t>
            </a:r>
            <a:r>
              <a:rPr lang="en-US" sz="2400" dirty="0" err="1">
                <a:solidFill>
                  <a:srgbClr val="000000"/>
                </a:solidFill>
                <a:latin typeface="Canva Sans 1"/>
                <a:ea typeface="Canva Sans 1"/>
                <a:cs typeface="Canva Sans 1"/>
                <a:sym typeface="Canva Sans 1"/>
              </a:rPr>
              <a:t>iCPL</a:t>
            </a:r>
            <a:r>
              <a:rPr lang="en-US" sz="2400" dirty="0">
                <a:solidFill>
                  <a:srgbClr val="000000"/>
                </a:solidFill>
                <a:latin typeface="Canva Sans 1"/>
                <a:ea typeface="Canva Sans 1"/>
                <a:cs typeface="Canva Sans 1"/>
                <a:sym typeface="Canva Sans 1"/>
              </a:rPr>
              <a:t>, you document your learning in the form of credit requests which are assessed by expert evaluators. </a:t>
            </a:r>
          </a:p>
        </p:txBody>
      </p:sp>
      <p:pic>
        <p:nvPicPr>
          <p:cNvPr id="9" name="Audio 27">
            <a:extLst>
              <a:ext uri="{FF2B5EF4-FFF2-40B4-BE49-F238E27FC236}">
                <a16:creationId xmlns:a16="http://schemas.microsoft.com/office/drawing/2014/main" id="{DFDE2264-A231-0D3E-D5F5-FAE63850AB7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788400" y="6350000"/>
            <a:ext cx="812800" cy="8128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8991"/>
    </mc:Choice>
    <mc:Fallback xmlns="">
      <p:transition spd="slow" advTm="28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28"/>
                </p:tgtEl>
              </p:cMediaNode>
            </p:audio>
            <p:audio isNarration="1">
              <p:cMediaNode vol="80000" showWhenStopped="0">
                <p:cTn id="11"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DD6F2"/>
        </a:solidFill>
        <a:effectLst/>
      </p:bgPr>
    </p:bg>
    <p:spTree>
      <p:nvGrpSpPr>
        <p:cNvPr id="1" name=""/>
        <p:cNvGrpSpPr/>
        <p:nvPr/>
      </p:nvGrpSpPr>
      <p:grpSpPr>
        <a:xfrm>
          <a:off x="0" y="0"/>
          <a:ext cx="0" cy="0"/>
          <a:chOff x="0" y="0"/>
          <a:chExt cx="0" cy="0"/>
        </a:xfrm>
      </p:grpSpPr>
      <p:pic>
        <p:nvPicPr>
          <p:cNvPr id="39" name="Audio 38">
            <a:extLst>
              <a:ext uri="{FF2B5EF4-FFF2-40B4-BE49-F238E27FC236}">
                <a16:creationId xmlns:a16="http://schemas.microsoft.com/office/drawing/2014/main" id="{8AB169AB-9E8B-08C4-7719-F5517CEB9BDA}"/>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788400" y="6350000"/>
            <a:ext cx="812800" cy="812800"/>
          </a:xfrm>
          <a:prstGeom prst="rect">
            <a:avLst/>
          </a:prstGeom>
        </p:spPr>
      </p:pic>
      <p:sp>
        <p:nvSpPr>
          <p:cNvPr id="10" name="Title 9">
            <a:extLst>
              <a:ext uri="{FF2B5EF4-FFF2-40B4-BE49-F238E27FC236}">
                <a16:creationId xmlns:a16="http://schemas.microsoft.com/office/drawing/2014/main" id="{A12AE4B5-37F3-36E4-5AF4-A2981FA29894}"/>
              </a:ext>
            </a:extLst>
          </p:cNvPr>
          <p:cNvSpPr>
            <a:spLocks noGrp="1"/>
          </p:cNvSpPr>
          <p:nvPr>
            <p:ph type="title"/>
          </p:nvPr>
        </p:nvSpPr>
        <p:spPr/>
        <p:txBody>
          <a:bodyPr>
            <a:normAutofit/>
          </a:bodyPr>
          <a:lstStyle/>
          <a:p>
            <a:r>
              <a:rPr lang="en-US" b="1" dirty="0">
                <a:solidFill>
                  <a:srgbClr val="000000"/>
                </a:solidFill>
                <a:latin typeface="Canva Sans 1 Bold"/>
                <a:ea typeface="Canva Sans 1 Bold"/>
                <a:cs typeface="Canva Sans 1 Bold"/>
                <a:sym typeface="Canva Sans 1 Bold"/>
              </a:rPr>
              <a:t>Assessing knowledge</a:t>
            </a:r>
            <a:endParaRPr lang="en-US" dirty="0"/>
          </a:p>
        </p:txBody>
      </p:sp>
      <p:sp>
        <p:nvSpPr>
          <p:cNvPr id="11" name="Content Placeholder 10">
            <a:extLst>
              <a:ext uri="{FF2B5EF4-FFF2-40B4-BE49-F238E27FC236}">
                <a16:creationId xmlns:a16="http://schemas.microsoft.com/office/drawing/2014/main" id="{59D9A4CA-1B45-17F2-8F7E-18F720CEFEF8}"/>
              </a:ext>
            </a:extLst>
          </p:cNvPr>
          <p:cNvSpPr>
            <a:spLocks noGrp="1"/>
          </p:cNvSpPr>
          <p:nvPr>
            <p:ph idx="1"/>
          </p:nvPr>
        </p:nvSpPr>
        <p:spPr/>
        <p:txBody>
          <a:bodyPr/>
          <a:lstStyle/>
          <a:p>
            <a:pPr marL="0" indent="0">
              <a:buNone/>
            </a:pPr>
            <a:r>
              <a:rPr lang="en-US" dirty="0">
                <a:solidFill>
                  <a:srgbClr val="000000"/>
                </a:solidFill>
                <a:latin typeface="Canva Sans 1"/>
                <a:ea typeface="Canva Sans 1"/>
                <a:cs typeface="Canva Sans 1"/>
                <a:sym typeface="Canva Sans 1"/>
              </a:rPr>
              <a:t>This course will help you make tacit knowledge conscious</a:t>
            </a:r>
            <a:r>
              <a:rPr lang="en-US" b="1" dirty="0">
                <a:solidFill>
                  <a:srgbClr val="000000"/>
                </a:solidFill>
                <a:latin typeface="Canva Sans 1 Bold"/>
                <a:ea typeface="Canva Sans 1 Bold"/>
                <a:cs typeface="Canva Sans 1 Bold"/>
                <a:sym typeface="Canva Sans 1 Bold"/>
              </a:rPr>
              <a:t> </a:t>
            </a:r>
            <a:r>
              <a:rPr lang="en-US" dirty="0">
                <a:solidFill>
                  <a:srgbClr val="000000"/>
                </a:solidFill>
                <a:latin typeface="Canva Sans 1"/>
                <a:ea typeface="Canva Sans 1"/>
                <a:cs typeface="Canva Sans 1"/>
                <a:sym typeface="Canva Sans 1"/>
              </a:rPr>
              <a:t>so you can describe it and it can be assessed for university credit. </a:t>
            </a:r>
          </a:p>
          <a:p>
            <a:pPr marL="0" indent="0">
              <a:buNone/>
            </a:pPr>
            <a:endParaRPr lang="en-US" dirty="0"/>
          </a:p>
        </p:txBody>
      </p:sp>
      <p:graphicFrame>
        <p:nvGraphicFramePr>
          <p:cNvPr id="13" name="Content Placeholder 12">
            <a:extLst>
              <a:ext uri="{FF2B5EF4-FFF2-40B4-BE49-F238E27FC236}">
                <a16:creationId xmlns:a16="http://schemas.microsoft.com/office/drawing/2014/main" id="{B0EE616A-CB69-2351-A019-1A24496EDD3E}"/>
              </a:ext>
            </a:extLst>
          </p:cNvPr>
          <p:cNvGraphicFramePr>
            <a:graphicFrameLocks noGrp="1"/>
          </p:cNvGraphicFramePr>
          <p:nvPr>
            <p:ph idx="13"/>
            <p:extLst>
              <p:ext uri="{D42A27DB-BD31-4B8C-83A1-F6EECF244321}">
                <p14:modId xmlns:p14="http://schemas.microsoft.com/office/powerpoint/2010/main" val="2152035000"/>
              </p:ext>
            </p:extLst>
          </p:nvPr>
        </p:nvGraphicFramePr>
        <p:xfrm>
          <a:off x="457200" y="3967163"/>
          <a:ext cx="8229600" cy="1285240"/>
        </p:xfrm>
        <a:graphic>
          <a:graphicData uri="http://schemas.openxmlformats.org/drawingml/2006/table">
            <a:tbl>
              <a:tblPr firstRow="1" bandRow="1">
                <a:tableStyleId>{2D5ABB26-0587-4C30-8999-92F81FD0307C}</a:tableStyleId>
              </a:tblPr>
              <a:tblGrid>
                <a:gridCol w="4114800">
                  <a:extLst>
                    <a:ext uri="{9D8B030D-6E8A-4147-A177-3AD203B41FA5}">
                      <a16:colId xmlns:a16="http://schemas.microsoft.com/office/drawing/2014/main" val="4179581969"/>
                    </a:ext>
                  </a:extLst>
                </a:gridCol>
                <a:gridCol w="4114800">
                  <a:extLst>
                    <a:ext uri="{9D8B030D-6E8A-4147-A177-3AD203B41FA5}">
                      <a16:colId xmlns:a16="http://schemas.microsoft.com/office/drawing/2014/main" val="893637674"/>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000000"/>
                          </a:solidFill>
                          <a:sym typeface="Canva Sans 1 Bold"/>
                        </a:rPr>
                        <a:t>Tacit Knowledge: </a:t>
                      </a:r>
                      <a:endParaRPr lang="en-US" sz="1800" b="1" dirty="0">
                        <a:solidFill>
                          <a:srgbClr val="000000"/>
                        </a:solidFill>
                        <a:latin typeface="Canva Sans 1 Bold"/>
                        <a:ea typeface="Canva Sans 1 Bold"/>
                        <a:cs typeface="Canva Sans 1 Bold"/>
                        <a:sym typeface="Canva Sans 1 Bold"/>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000000"/>
                          </a:solidFill>
                          <a:sym typeface="Canva Sans 1 Bold"/>
                        </a:rPr>
                        <a:t>Conscious Knowledge: </a:t>
                      </a:r>
                      <a:endParaRPr lang="en-US" sz="1800" b="1" dirty="0">
                        <a:solidFill>
                          <a:srgbClr val="000000"/>
                        </a:solidFill>
                        <a:latin typeface="Canva Sans 1 Bold"/>
                        <a:ea typeface="Canva Sans 1 Bold"/>
                        <a:cs typeface="Canva Sans 1 Bold"/>
                        <a:sym typeface="Canva Sans 1 Bold"/>
                      </a:endParaRPr>
                    </a:p>
                  </a:txBody>
                  <a:tcPr/>
                </a:tc>
                <a:extLst>
                  <a:ext uri="{0D108BD9-81ED-4DB2-BD59-A6C34878D82A}">
                    <a16:rowId xmlns:a16="http://schemas.microsoft.com/office/drawing/2014/main" val="280969767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sym typeface="Canva Sans 1"/>
                        </a:rPr>
                        <a:t>Knowledge gained through experience or that you know “in your bones” but don’t know how to explain</a:t>
                      </a:r>
                      <a:endParaRPr lang="en-US" sz="1800" dirty="0">
                        <a:solidFill>
                          <a:srgbClr val="000000"/>
                        </a:solidFill>
                        <a:latin typeface="Canva Sans 1"/>
                        <a:ea typeface="Canva Sans 1"/>
                        <a:cs typeface="Canva Sans 1"/>
                        <a:sym typeface="Canva Sans 1"/>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sym typeface="Canva Sans 1"/>
                        </a:rPr>
                        <a:t>Knowledge that you are aware of and can easily explain </a:t>
                      </a:r>
                      <a:endParaRPr lang="en-US" sz="1800" dirty="0">
                        <a:solidFill>
                          <a:srgbClr val="000000"/>
                        </a:solidFill>
                        <a:latin typeface="Canva Sans 1"/>
                        <a:ea typeface="Canva Sans 1"/>
                        <a:cs typeface="Canva Sans 1"/>
                        <a:sym typeface="Canva Sans 1"/>
                      </a:endParaRPr>
                    </a:p>
                  </a:txBody>
                  <a:tcPr/>
                </a:tc>
                <a:extLst>
                  <a:ext uri="{0D108BD9-81ED-4DB2-BD59-A6C34878D82A}">
                    <a16:rowId xmlns:a16="http://schemas.microsoft.com/office/drawing/2014/main" val="2637741357"/>
                  </a:ext>
                </a:extLst>
              </a:tr>
            </a:tbl>
          </a:graphicData>
        </a:graphic>
      </p:graphicFrame>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3351"/>
    </mc:Choice>
    <mc:Fallback xmlns="">
      <p:transition spd="slow" advTm="333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DD6F2"/>
        </a:solidFill>
        <a:effectLst/>
      </p:bgPr>
    </p:bg>
    <p:spTree>
      <p:nvGrpSpPr>
        <p:cNvPr id="1" name=""/>
        <p:cNvGrpSpPr/>
        <p:nvPr/>
      </p:nvGrpSpPr>
      <p:grpSpPr>
        <a:xfrm>
          <a:off x="0" y="0"/>
          <a:ext cx="0" cy="0"/>
          <a:chOff x="0" y="0"/>
          <a:chExt cx="0" cy="0"/>
        </a:xfrm>
      </p:grpSpPr>
      <p:sp>
        <p:nvSpPr>
          <p:cNvPr id="2" name="Freeform 2"/>
          <p:cNvSpPr/>
          <p:nvPr/>
        </p:nvSpPr>
        <p:spPr>
          <a:xfrm>
            <a:off x="8013464" y="239154"/>
            <a:ext cx="1313066" cy="1061942"/>
          </a:xfrm>
          <a:custGeom>
            <a:avLst/>
            <a:gdLst/>
            <a:ahLst/>
            <a:cxnLst/>
            <a:rect l="l" t="t" r="r" b="b"/>
            <a:pathLst>
              <a:path w="1313066" h="1061942">
                <a:moveTo>
                  <a:pt x="0" y="0"/>
                </a:moveTo>
                <a:lnTo>
                  <a:pt x="1313066" y="0"/>
                </a:lnTo>
                <a:lnTo>
                  <a:pt x="1313066" y="1061942"/>
                </a:lnTo>
                <a:lnTo>
                  <a:pt x="0" y="106194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3" name="Freeform 3"/>
          <p:cNvSpPr/>
          <p:nvPr/>
        </p:nvSpPr>
        <p:spPr>
          <a:xfrm flipH="1">
            <a:off x="1585797" y="5941882"/>
            <a:ext cx="1037825" cy="908097"/>
          </a:xfrm>
          <a:custGeom>
            <a:avLst/>
            <a:gdLst/>
            <a:ahLst/>
            <a:cxnLst/>
            <a:rect l="l" t="t" r="r" b="b"/>
            <a:pathLst>
              <a:path w="1037825" h="908097">
                <a:moveTo>
                  <a:pt x="1037825" y="0"/>
                </a:moveTo>
                <a:lnTo>
                  <a:pt x="0" y="0"/>
                </a:lnTo>
                <a:lnTo>
                  <a:pt x="0" y="908097"/>
                </a:lnTo>
                <a:lnTo>
                  <a:pt x="1037825" y="908097"/>
                </a:lnTo>
                <a:lnTo>
                  <a:pt x="1037825"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 name="Freeform 4"/>
          <p:cNvSpPr/>
          <p:nvPr/>
        </p:nvSpPr>
        <p:spPr>
          <a:xfrm>
            <a:off x="7616904" y="6125680"/>
            <a:ext cx="793120" cy="832672"/>
          </a:xfrm>
          <a:custGeom>
            <a:avLst/>
            <a:gdLst/>
            <a:ahLst/>
            <a:cxnLst/>
            <a:rect l="l" t="t" r="r" b="b"/>
            <a:pathLst>
              <a:path w="793120" h="832672">
                <a:moveTo>
                  <a:pt x="0" y="0"/>
                </a:moveTo>
                <a:lnTo>
                  <a:pt x="793120" y="0"/>
                </a:lnTo>
                <a:lnTo>
                  <a:pt x="793120" y="832672"/>
                </a:lnTo>
                <a:lnTo>
                  <a:pt x="0" y="83267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p:cNvSpPr/>
          <p:nvPr/>
        </p:nvSpPr>
        <p:spPr>
          <a:xfrm>
            <a:off x="-153529" y="6601504"/>
            <a:ext cx="9907129" cy="713696"/>
          </a:xfrm>
          <a:custGeom>
            <a:avLst/>
            <a:gdLst/>
            <a:ahLst/>
            <a:cxnLst/>
            <a:rect l="l" t="t" r="r" b="b"/>
            <a:pathLst>
              <a:path w="9907129" h="713696">
                <a:moveTo>
                  <a:pt x="0" y="0"/>
                </a:moveTo>
                <a:lnTo>
                  <a:pt x="9907129" y="0"/>
                </a:lnTo>
                <a:lnTo>
                  <a:pt x="9907129" y="713696"/>
                </a:lnTo>
                <a:lnTo>
                  <a:pt x="0" y="713696"/>
                </a:lnTo>
                <a:lnTo>
                  <a:pt x="0" y="0"/>
                </a:lnTo>
                <a:close/>
              </a:path>
            </a:pathLst>
          </a:custGeom>
          <a:blipFill>
            <a:blip r:embed="rId11"/>
            <a:stretch>
              <a:fillRect t="-99225" b="-99225"/>
            </a:stretch>
          </a:blipFill>
        </p:spPr>
        <p:txBody>
          <a:bodyPr/>
          <a:lstStyle/>
          <a:p>
            <a:endParaRPr lang="en-US"/>
          </a:p>
        </p:txBody>
      </p:sp>
      <p:pic>
        <p:nvPicPr>
          <p:cNvPr id="15" name="Audio 14">
            <a:extLst>
              <a:ext uri="{FF2B5EF4-FFF2-40B4-BE49-F238E27FC236}">
                <a16:creationId xmlns:a16="http://schemas.microsoft.com/office/drawing/2014/main" id="{E2271F7A-1CB6-9588-4C3D-C9B19EFCCDD2}"/>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788400" y="6350000"/>
            <a:ext cx="812800" cy="812800"/>
          </a:xfrm>
          <a:prstGeom prst="rect">
            <a:avLst/>
          </a:prstGeom>
        </p:spPr>
      </p:pic>
      <p:sp>
        <p:nvSpPr>
          <p:cNvPr id="8" name="Title 7">
            <a:extLst>
              <a:ext uri="{FF2B5EF4-FFF2-40B4-BE49-F238E27FC236}">
                <a16:creationId xmlns:a16="http://schemas.microsoft.com/office/drawing/2014/main" id="{F2A30286-5D1E-2897-39DF-5BB14A4524E3}"/>
              </a:ext>
            </a:extLst>
          </p:cNvPr>
          <p:cNvSpPr>
            <a:spLocks noGrp="1"/>
          </p:cNvSpPr>
          <p:nvPr>
            <p:ph type="title"/>
          </p:nvPr>
        </p:nvSpPr>
        <p:spPr>
          <a:xfrm>
            <a:off x="457200" y="274638"/>
            <a:ext cx="8229600" cy="2976282"/>
          </a:xfrm>
        </p:spPr>
        <p:txBody>
          <a:bodyPr>
            <a:normAutofit/>
          </a:bodyPr>
          <a:lstStyle/>
          <a:p>
            <a:pPr>
              <a:lnSpc>
                <a:spcPts val="4759"/>
              </a:lnSpc>
            </a:pPr>
            <a:r>
              <a:rPr lang="en-US" sz="4800" b="1" dirty="0">
                <a:solidFill>
                  <a:srgbClr val="000000"/>
                </a:solidFill>
                <a:latin typeface="Canva Sans 1 Bold"/>
                <a:ea typeface="Canva Sans 1 Bold"/>
                <a:cs typeface="Canva Sans 1 Bold"/>
                <a:sym typeface="Canva Sans 1 Bold"/>
              </a:rPr>
              <a:t>Example:</a:t>
            </a:r>
            <a:br>
              <a:rPr lang="en-US" sz="4800" b="1" dirty="0">
                <a:solidFill>
                  <a:srgbClr val="000000"/>
                </a:solidFill>
                <a:latin typeface="Canva Sans 1 Bold"/>
                <a:ea typeface="Canva Sans 1 Bold"/>
                <a:cs typeface="Canva Sans 1 Bold"/>
                <a:sym typeface="Canva Sans 1 Bold"/>
              </a:rPr>
            </a:br>
            <a:r>
              <a:rPr lang="en-US" b="1" dirty="0">
                <a:solidFill>
                  <a:srgbClr val="000000"/>
                </a:solidFill>
                <a:latin typeface="Canva Sans 1 Bold"/>
                <a:ea typeface="Canva Sans 1 Bold"/>
                <a:cs typeface="Canva Sans 1 Bold"/>
                <a:sym typeface="Canva Sans 1 Bold"/>
              </a:rPr>
              <a:t>Making Tacit Knowledge Conscious - what you will be doing in this course: </a:t>
            </a:r>
            <a:endParaRPr lang="en-US" dirty="0"/>
          </a:p>
        </p:txBody>
      </p:sp>
      <p:sp>
        <p:nvSpPr>
          <p:cNvPr id="9" name="Content Placeholder 8">
            <a:extLst>
              <a:ext uri="{FF2B5EF4-FFF2-40B4-BE49-F238E27FC236}">
                <a16:creationId xmlns:a16="http://schemas.microsoft.com/office/drawing/2014/main" id="{2BD1BE17-7948-7886-FA06-7A9A1C5163C8}"/>
              </a:ext>
            </a:extLst>
          </p:cNvPr>
          <p:cNvSpPr>
            <a:spLocks noGrp="1"/>
          </p:cNvSpPr>
          <p:nvPr>
            <p:ph idx="1"/>
          </p:nvPr>
        </p:nvSpPr>
        <p:spPr>
          <a:xfrm>
            <a:off x="457200" y="3910542"/>
            <a:ext cx="8229600" cy="2215621"/>
          </a:xfrm>
        </p:spPr>
        <p:txBody>
          <a:bodyPr/>
          <a:lstStyle/>
          <a:p>
            <a:pPr marL="0" indent="0">
              <a:buNone/>
            </a:pPr>
            <a:r>
              <a:rPr lang="en-US" dirty="0">
                <a:solidFill>
                  <a:srgbClr val="000000"/>
                </a:solidFill>
                <a:latin typeface="Canva Sans 1"/>
                <a:ea typeface="Canva Sans 1"/>
                <a:cs typeface="Canva Sans 1"/>
                <a:sym typeface="Canva Sans 1"/>
              </a:rPr>
              <a:t>You may know how to ride a bicycle, but you may not know what you’re doing to keep the bike upright. </a:t>
            </a:r>
          </a:p>
        </p:txBody>
      </p:sp>
    </p:spTree>
  </p:cSld>
  <p:clrMapOvr>
    <a:masterClrMapping/>
  </p:clrMapOvr>
  <mc:AlternateContent xmlns:mc="http://schemas.openxmlformats.org/markup-compatibility/2006" xmlns:p14="http://schemas.microsoft.com/office/powerpoint/2010/main">
    <mc:Choice Requires="p14">
      <p:transition spd="slow" p14:dur="2000" advTm="15562"/>
    </mc:Choice>
    <mc:Fallback xmlns="">
      <p:transition spd="slow" advTm="155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DD6F2"/>
        </a:solidFill>
        <a:effectLst/>
      </p:bgPr>
    </p:bg>
    <p:spTree>
      <p:nvGrpSpPr>
        <p:cNvPr id="1" name=""/>
        <p:cNvGrpSpPr/>
        <p:nvPr/>
      </p:nvGrpSpPr>
      <p:grpSpPr>
        <a:xfrm>
          <a:off x="0" y="0"/>
          <a:ext cx="0" cy="0"/>
          <a:chOff x="0" y="0"/>
          <a:chExt cx="0" cy="0"/>
        </a:xfrm>
      </p:grpSpPr>
      <p:pic>
        <p:nvPicPr>
          <p:cNvPr id="40" name="Audio 39">
            <a:extLst>
              <a:ext uri="{FF2B5EF4-FFF2-40B4-BE49-F238E27FC236}">
                <a16:creationId xmlns:a16="http://schemas.microsoft.com/office/drawing/2014/main" id="{20054907-8C87-5075-BD44-3D047D8DA04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788400" y="6350000"/>
            <a:ext cx="812800" cy="812800"/>
          </a:xfrm>
          <a:prstGeom prst="rect">
            <a:avLst/>
          </a:prstGeom>
        </p:spPr>
      </p:pic>
      <p:sp>
        <p:nvSpPr>
          <p:cNvPr id="7" name="Title 6">
            <a:extLst>
              <a:ext uri="{FF2B5EF4-FFF2-40B4-BE49-F238E27FC236}">
                <a16:creationId xmlns:a16="http://schemas.microsoft.com/office/drawing/2014/main" id="{EC939D4B-7431-A684-9051-A6F69B87143D}"/>
              </a:ext>
            </a:extLst>
          </p:cNvPr>
          <p:cNvSpPr>
            <a:spLocks noGrp="1"/>
          </p:cNvSpPr>
          <p:nvPr>
            <p:ph type="title"/>
          </p:nvPr>
        </p:nvSpPr>
        <p:spPr>
          <a:xfrm>
            <a:off x="457200" y="274638"/>
            <a:ext cx="8229600" cy="1143000"/>
          </a:xfrm>
        </p:spPr>
        <p:txBody>
          <a:bodyPr/>
          <a:lstStyle/>
          <a:p>
            <a:r>
              <a:rPr lang="en-US" dirty="0"/>
              <a:t>You will engage in:</a:t>
            </a:r>
          </a:p>
        </p:txBody>
      </p:sp>
      <p:sp>
        <p:nvSpPr>
          <p:cNvPr id="8" name="Content Placeholder 7">
            <a:extLst>
              <a:ext uri="{FF2B5EF4-FFF2-40B4-BE49-F238E27FC236}">
                <a16:creationId xmlns:a16="http://schemas.microsoft.com/office/drawing/2014/main" id="{9D9BDAEE-57E1-359C-AA89-F67E09488F93}"/>
              </a:ext>
            </a:extLst>
          </p:cNvPr>
          <p:cNvSpPr>
            <a:spLocks noGrp="1"/>
          </p:cNvSpPr>
          <p:nvPr>
            <p:ph idx="1"/>
          </p:nvPr>
        </p:nvSpPr>
        <p:spPr>
          <a:xfrm>
            <a:off x="457200" y="1600200"/>
            <a:ext cx="8229600" cy="4525963"/>
          </a:xfrm>
        </p:spPr>
        <p:txBody>
          <a:bodyPr>
            <a:normAutofit fontScale="85000" lnSpcReduction="10000"/>
          </a:bodyPr>
          <a:lstStyle/>
          <a:p>
            <a:r>
              <a:rPr lang="en-US" dirty="0">
                <a:sym typeface="Canva Sans 1 Bold"/>
              </a:rPr>
              <a:t>Questioning </a:t>
            </a:r>
            <a:r>
              <a:rPr lang="en-US" dirty="0">
                <a:sym typeface="Canva Sans 1"/>
              </a:rPr>
              <a:t>- “How do I keep the bike upright?”</a:t>
            </a:r>
          </a:p>
          <a:p>
            <a:r>
              <a:rPr lang="en-US" dirty="0">
                <a:sym typeface="Canva Sans 1 Bold"/>
              </a:rPr>
              <a:t>Reflection</a:t>
            </a:r>
            <a:r>
              <a:rPr lang="en-US" dirty="0">
                <a:sym typeface="Canva Sans 1"/>
              </a:rPr>
              <a:t> - Taking time to reflect on your own and with others to try to describe what you know</a:t>
            </a:r>
          </a:p>
          <a:p>
            <a:r>
              <a:rPr lang="en-US" dirty="0">
                <a:sym typeface="Canva Sans 1 Bold"/>
              </a:rPr>
              <a:t>Analyzing </a:t>
            </a:r>
            <a:r>
              <a:rPr lang="en-US" dirty="0">
                <a:sym typeface="Canva Sans 1"/>
              </a:rPr>
              <a:t>- Using the bike example, you may discover that the following abilities help you to ride your bike: </a:t>
            </a:r>
          </a:p>
          <a:p>
            <a:pPr lvl="2"/>
            <a:r>
              <a:rPr lang="en-US" dirty="0">
                <a:sym typeface="Canva Sans 1"/>
              </a:rPr>
              <a:t>Ability to balance</a:t>
            </a:r>
          </a:p>
          <a:p>
            <a:pPr lvl="2"/>
            <a:r>
              <a:rPr lang="en-US" dirty="0">
                <a:sym typeface="Canva Sans 1"/>
              </a:rPr>
              <a:t>Steer </a:t>
            </a:r>
          </a:p>
          <a:p>
            <a:pPr lvl="2"/>
            <a:r>
              <a:rPr lang="en-US" dirty="0">
                <a:sym typeface="Canva Sans 1"/>
              </a:rPr>
              <a:t>Pedal</a:t>
            </a:r>
          </a:p>
          <a:p>
            <a:pPr lvl="2"/>
            <a:r>
              <a:rPr lang="en-US" dirty="0">
                <a:sym typeface="Canva Sans 1"/>
              </a:rPr>
              <a:t>Do the above simultaneously</a:t>
            </a:r>
          </a:p>
          <a:p>
            <a:r>
              <a:rPr lang="en-US" dirty="0">
                <a:sym typeface="Canva Sans 1 Bold"/>
              </a:rPr>
              <a:t>Documenting</a:t>
            </a:r>
            <a:r>
              <a:rPr lang="en-US" dirty="0">
                <a:sym typeface="Canva Sans 1"/>
              </a:rPr>
              <a:t>- gathering and recording information and evidence to support your learning </a:t>
            </a:r>
          </a:p>
          <a:p>
            <a:pPr lvl="1"/>
            <a:endParaRPr lang="en-US" dirty="0">
              <a:sym typeface="Canva Sans 1"/>
            </a:endParaRPr>
          </a:p>
          <a:p>
            <a:endParaRPr lang="en-US"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5038"/>
    </mc:Choice>
    <mc:Fallback xmlns="">
      <p:transition spd="slow" advTm="450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1447800"/>
            <a:ext cx="3478901" cy="5486400"/>
            <a:chOff x="0" y="0"/>
            <a:chExt cx="1717976" cy="2709333"/>
          </a:xfrm>
        </p:grpSpPr>
        <p:sp>
          <p:nvSpPr>
            <p:cNvPr id="3" name="Freeform 3"/>
            <p:cNvSpPr/>
            <p:nvPr/>
          </p:nvSpPr>
          <p:spPr>
            <a:xfrm>
              <a:off x="0" y="0"/>
              <a:ext cx="1717976" cy="2709333"/>
            </a:xfrm>
            <a:custGeom>
              <a:avLst/>
              <a:gdLst/>
              <a:ahLst/>
              <a:cxnLst/>
              <a:rect l="l" t="t" r="r" b="b"/>
              <a:pathLst>
                <a:path w="1717976" h="2709333">
                  <a:moveTo>
                    <a:pt x="0" y="0"/>
                  </a:moveTo>
                  <a:lnTo>
                    <a:pt x="1717976" y="0"/>
                  </a:lnTo>
                  <a:lnTo>
                    <a:pt x="1717976" y="2709333"/>
                  </a:lnTo>
                  <a:lnTo>
                    <a:pt x="0" y="2709333"/>
                  </a:lnTo>
                  <a:close/>
                </a:path>
              </a:pathLst>
            </a:custGeom>
            <a:solidFill>
              <a:srgbClr val="37C9EF"/>
            </a:solidFill>
          </p:spPr>
          <p:txBody>
            <a:bodyPr/>
            <a:lstStyle/>
            <a:p>
              <a:endParaRPr lang="en-US"/>
            </a:p>
          </p:txBody>
        </p:sp>
        <p:sp>
          <p:nvSpPr>
            <p:cNvPr id="4" name="TextBox 4"/>
            <p:cNvSpPr txBox="1"/>
            <p:nvPr/>
          </p:nvSpPr>
          <p:spPr>
            <a:xfrm>
              <a:off x="0" y="-28575"/>
              <a:ext cx="1717976" cy="2737908"/>
            </a:xfrm>
            <a:prstGeom prst="rect">
              <a:avLst/>
            </a:prstGeom>
          </p:spPr>
          <p:txBody>
            <a:bodyPr lIns="27093" tIns="27093" rIns="27093" bIns="27093" rtlCol="0" anchor="ctr"/>
            <a:lstStyle/>
            <a:p>
              <a:pPr algn="ctr">
                <a:lnSpc>
                  <a:spcPts val="1120"/>
                </a:lnSpc>
              </a:pPr>
              <a:endParaRPr/>
            </a:p>
          </p:txBody>
        </p:sp>
      </p:grpSp>
      <p:grpSp>
        <p:nvGrpSpPr>
          <p:cNvPr id="5" name="Group 5"/>
          <p:cNvGrpSpPr/>
          <p:nvPr/>
        </p:nvGrpSpPr>
        <p:grpSpPr>
          <a:xfrm>
            <a:off x="4694217" y="1669957"/>
            <a:ext cx="1877090" cy="884418"/>
            <a:chOff x="0" y="0"/>
            <a:chExt cx="812800" cy="382962"/>
          </a:xfrm>
        </p:grpSpPr>
        <p:sp>
          <p:nvSpPr>
            <p:cNvPr id="6" name="Freeform 6"/>
            <p:cNvSpPr/>
            <p:nvPr/>
          </p:nvSpPr>
          <p:spPr>
            <a:xfrm>
              <a:off x="0" y="0"/>
              <a:ext cx="812800" cy="382962"/>
            </a:xfrm>
            <a:custGeom>
              <a:avLst/>
              <a:gdLst/>
              <a:ahLst/>
              <a:cxnLst/>
              <a:rect l="l" t="t" r="r" b="b"/>
              <a:pathLst>
                <a:path w="812800" h="382962">
                  <a:moveTo>
                    <a:pt x="0" y="0"/>
                  </a:moveTo>
                  <a:lnTo>
                    <a:pt x="812800" y="0"/>
                  </a:lnTo>
                  <a:lnTo>
                    <a:pt x="812800" y="382962"/>
                  </a:lnTo>
                  <a:lnTo>
                    <a:pt x="0" y="382962"/>
                  </a:lnTo>
                  <a:close/>
                </a:path>
              </a:pathLst>
            </a:custGeom>
            <a:solidFill>
              <a:srgbClr val="D3F2FB"/>
            </a:solidFill>
          </p:spPr>
          <p:txBody>
            <a:bodyPr/>
            <a:lstStyle/>
            <a:p>
              <a:endParaRPr lang="en-US"/>
            </a:p>
          </p:txBody>
        </p:sp>
        <p:sp>
          <p:nvSpPr>
            <p:cNvPr id="7" name="TextBox 7"/>
            <p:cNvSpPr txBox="1"/>
            <p:nvPr/>
          </p:nvSpPr>
          <p:spPr>
            <a:xfrm>
              <a:off x="0" y="-38100"/>
              <a:ext cx="812800" cy="421062"/>
            </a:xfrm>
            <a:prstGeom prst="rect">
              <a:avLst/>
            </a:prstGeom>
          </p:spPr>
          <p:txBody>
            <a:bodyPr lIns="135467" tIns="135467" rIns="135467" bIns="135467" rtlCol="0" anchor="ctr"/>
            <a:lstStyle/>
            <a:p>
              <a:pPr algn="ctr">
                <a:lnSpc>
                  <a:spcPts val="1717"/>
                </a:lnSpc>
              </a:pPr>
              <a:r>
                <a:rPr lang="en-US" sz="1226" b="1" i="1" spc="110" dirty="0" err="1">
                  <a:solidFill>
                    <a:srgbClr val="260E0D"/>
                  </a:solidFill>
                  <a:latin typeface="Aileron Bold Italics"/>
                  <a:ea typeface="Aileron Bold Italics"/>
                  <a:cs typeface="Aileron Bold Italics"/>
                  <a:sym typeface="Aileron Bold Italics"/>
                </a:rPr>
                <a:t>CPLConcepts</a:t>
              </a:r>
              <a:r>
                <a:rPr lang="en-US" sz="1226" b="1" i="1" spc="110" dirty="0">
                  <a:solidFill>
                    <a:srgbClr val="260E0D"/>
                  </a:solidFill>
                  <a:latin typeface="Aileron Bold Italics"/>
                  <a:ea typeface="Aileron Bold Italics"/>
                  <a:cs typeface="Aileron Bold Italics"/>
                  <a:sym typeface="Aileron Bold Italics"/>
                </a:rPr>
                <a:t> &amp; Processes</a:t>
              </a:r>
            </a:p>
          </p:txBody>
        </p:sp>
      </p:grpSp>
      <p:grpSp>
        <p:nvGrpSpPr>
          <p:cNvPr id="8" name="Group 8"/>
          <p:cNvGrpSpPr/>
          <p:nvPr/>
        </p:nvGrpSpPr>
        <p:grpSpPr>
          <a:xfrm>
            <a:off x="4175463" y="1669957"/>
            <a:ext cx="518753" cy="884418"/>
            <a:chOff x="0" y="0"/>
            <a:chExt cx="224626" cy="382962"/>
          </a:xfrm>
        </p:grpSpPr>
        <p:sp>
          <p:nvSpPr>
            <p:cNvPr id="9" name="Freeform 9"/>
            <p:cNvSpPr/>
            <p:nvPr/>
          </p:nvSpPr>
          <p:spPr>
            <a:xfrm>
              <a:off x="0" y="0"/>
              <a:ext cx="224626" cy="382962"/>
            </a:xfrm>
            <a:custGeom>
              <a:avLst/>
              <a:gdLst/>
              <a:ahLst/>
              <a:cxnLst/>
              <a:rect l="l" t="t" r="r" b="b"/>
              <a:pathLst>
                <a:path w="224626" h="382962">
                  <a:moveTo>
                    <a:pt x="0" y="0"/>
                  </a:moveTo>
                  <a:lnTo>
                    <a:pt x="224626" y="0"/>
                  </a:lnTo>
                  <a:lnTo>
                    <a:pt x="224626" y="382962"/>
                  </a:lnTo>
                  <a:lnTo>
                    <a:pt x="0" y="382962"/>
                  </a:lnTo>
                  <a:close/>
                </a:path>
              </a:pathLst>
            </a:custGeom>
            <a:solidFill>
              <a:srgbClr val="BFE5E5"/>
            </a:solidFill>
          </p:spPr>
          <p:txBody>
            <a:bodyPr/>
            <a:lstStyle/>
            <a:p>
              <a:endParaRPr lang="en-US"/>
            </a:p>
          </p:txBody>
        </p:sp>
        <p:sp>
          <p:nvSpPr>
            <p:cNvPr id="10" name="TextBox 10"/>
            <p:cNvSpPr txBox="1"/>
            <p:nvPr/>
          </p:nvSpPr>
          <p:spPr>
            <a:xfrm>
              <a:off x="0" y="-28575"/>
              <a:ext cx="224626" cy="411537"/>
            </a:xfrm>
            <a:prstGeom prst="rect">
              <a:avLst/>
            </a:prstGeom>
          </p:spPr>
          <p:txBody>
            <a:bodyPr lIns="27093" tIns="27093" rIns="27093" bIns="27093" rtlCol="0" anchor="ctr"/>
            <a:lstStyle/>
            <a:p>
              <a:pPr algn="ctr">
                <a:lnSpc>
                  <a:spcPts val="1791"/>
                </a:lnSpc>
              </a:pPr>
              <a:r>
                <a:rPr lang="en-US" sz="1280" b="1">
                  <a:solidFill>
                    <a:srgbClr val="260E0D"/>
                  </a:solidFill>
                  <a:latin typeface="Aileron Bold"/>
                  <a:ea typeface="Aileron Bold"/>
                  <a:cs typeface="Aileron Bold"/>
                  <a:sym typeface="Aileron Bold"/>
                </a:rPr>
                <a:t>1</a:t>
              </a:r>
            </a:p>
          </p:txBody>
        </p:sp>
      </p:grpSp>
      <p:grpSp>
        <p:nvGrpSpPr>
          <p:cNvPr id="11" name="Group 11"/>
          <p:cNvGrpSpPr/>
          <p:nvPr/>
        </p:nvGrpSpPr>
        <p:grpSpPr>
          <a:xfrm>
            <a:off x="4694217" y="2700246"/>
            <a:ext cx="1877090" cy="884418"/>
            <a:chOff x="0" y="0"/>
            <a:chExt cx="812800" cy="382962"/>
          </a:xfrm>
        </p:grpSpPr>
        <p:sp>
          <p:nvSpPr>
            <p:cNvPr id="12" name="Freeform 12"/>
            <p:cNvSpPr/>
            <p:nvPr/>
          </p:nvSpPr>
          <p:spPr>
            <a:xfrm>
              <a:off x="0" y="0"/>
              <a:ext cx="812800" cy="382962"/>
            </a:xfrm>
            <a:custGeom>
              <a:avLst/>
              <a:gdLst/>
              <a:ahLst/>
              <a:cxnLst/>
              <a:rect l="l" t="t" r="r" b="b"/>
              <a:pathLst>
                <a:path w="812800" h="382962">
                  <a:moveTo>
                    <a:pt x="0" y="0"/>
                  </a:moveTo>
                  <a:lnTo>
                    <a:pt x="812800" y="0"/>
                  </a:lnTo>
                  <a:lnTo>
                    <a:pt x="812800" y="382962"/>
                  </a:lnTo>
                  <a:lnTo>
                    <a:pt x="0" y="382962"/>
                  </a:lnTo>
                  <a:close/>
                </a:path>
              </a:pathLst>
            </a:custGeom>
            <a:solidFill>
              <a:srgbClr val="D3F2FB"/>
            </a:solidFill>
          </p:spPr>
          <p:txBody>
            <a:bodyPr/>
            <a:lstStyle/>
            <a:p>
              <a:endParaRPr lang="en-US"/>
            </a:p>
          </p:txBody>
        </p:sp>
        <p:sp>
          <p:nvSpPr>
            <p:cNvPr id="13" name="TextBox 13"/>
            <p:cNvSpPr txBox="1"/>
            <p:nvPr/>
          </p:nvSpPr>
          <p:spPr>
            <a:xfrm>
              <a:off x="0" y="-38100"/>
              <a:ext cx="812800" cy="421062"/>
            </a:xfrm>
            <a:prstGeom prst="rect">
              <a:avLst/>
            </a:prstGeom>
          </p:spPr>
          <p:txBody>
            <a:bodyPr lIns="135467" tIns="135467" rIns="135467" bIns="135467" rtlCol="0" anchor="ctr"/>
            <a:lstStyle/>
            <a:p>
              <a:pPr algn="ctr">
                <a:lnSpc>
                  <a:spcPts val="1717"/>
                </a:lnSpc>
              </a:pPr>
              <a:r>
                <a:rPr lang="en-US" sz="1226" b="1" i="1" spc="110" dirty="0">
                  <a:solidFill>
                    <a:srgbClr val="260E0D"/>
                  </a:solidFill>
                  <a:latin typeface="Aileron Bold Italics"/>
                  <a:ea typeface="Aileron Bold Italics"/>
                  <a:cs typeface="Aileron Bold Italics"/>
                  <a:sym typeface="Aileron Bold Italics"/>
                </a:rPr>
                <a:t>Define college-level knowledge</a:t>
              </a:r>
            </a:p>
          </p:txBody>
        </p:sp>
      </p:grpSp>
      <p:grpSp>
        <p:nvGrpSpPr>
          <p:cNvPr id="14" name="Group 14"/>
          <p:cNvGrpSpPr/>
          <p:nvPr/>
        </p:nvGrpSpPr>
        <p:grpSpPr>
          <a:xfrm>
            <a:off x="4175463" y="2700246"/>
            <a:ext cx="518753" cy="884418"/>
            <a:chOff x="0" y="0"/>
            <a:chExt cx="224626" cy="382962"/>
          </a:xfrm>
        </p:grpSpPr>
        <p:sp>
          <p:nvSpPr>
            <p:cNvPr id="15" name="Freeform 15"/>
            <p:cNvSpPr/>
            <p:nvPr/>
          </p:nvSpPr>
          <p:spPr>
            <a:xfrm>
              <a:off x="0" y="0"/>
              <a:ext cx="224626" cy="382962"/>
            </a:xfrm>
            <a:custGeom>
              <a:avLst/>
              <a:gdLst/>
              <a:ahLst/>
              <a:cxnLst/>
              <a:rect l="l" t="t" r="r" b="b"/>
              <a:pathLst>
                <a:path w="224626" h="382962">
                  <a:moveTo>
                    <a:pt x="0" y="0"/>
                  </a:moveTo>
                  <a:lnTo>
                    <a:pt x="224626" y="0"/>
                  </a:lnTo>
                  <a:lnTo>
                    <a:pt x="224626" y="382962"/>
                  </a:lnTo>
                  <a:lnTo>
                    <a:pt x="0" y="382962"/>
                  </a:lnTo>
                  <a:close/>
                </a:path>
              </a:pathLst>
            </a:custGeom>
            <a:solidFill>
              <a:srgbClr val="BFE5E5"/>
            </a:solidFill>
          </p:spPr>
          <p:txBody>
            <a:bodyPr/>
            <a:lstStyle/>
            <a:p>
              <a:endParaRPr lang="en-US"/>
            </a:p>
          </p:txBody>
        </p:sp>
        <p:sp>
          <p:nvSpPr>
            <p:cNvPr id="16" name="TextBox 16"/>
            <p:cNvSpPr txBox="1"/>
            <p:nvPr/>
          </p:nvSpPr>
          <p:spPr>
            <a:xfrm>
              <a:off x="0" y="-28575"/>
              <a:ext cx="224626" cy="411537"/>
            </a:xfrm>
            <a:prstGeom prst="rect">
              <a:avLst/>
            </a:prstGeom>
          </p:spPr>
          <p:txBody>
            <a:bodyPr lIns="27093" tIns="27093" rIns="27093" bIns="27093" rtlCol="0" anchor="ctr"/>
            <a:lstStyle/>
            <a:p>
              <a:pPr algn="ctr">
                <a:lnSpc>
                  <a:spcPts val="1791"/>
                </a:lnSpc>
              </a:pPr>
              <a:r>
                <a:rPr lang="en-US" sz="1280" b="1">
                  <a:solidFill>
                    <a:srgbClr val="260E0D"/>
                  </a:solidFill>
                  <a:latin typeface="Aileron Bold"/>
                  <a:ea typeface="Aileron Bold"/>
                  <a:cs typeface="Aileron Bold"/>
                  <a:sym typeface="Aileron Bold"/>
                </a:rPr>
                <a:t>2</a:t>
              </a:r>
            </a:p>
          </p:txBody>
        </p:sp>
      </p:grpSp>
      <p:grpSp>
        <p:nvGrpSpPr>
          <p:cNvPr id="17" name="Group 17"/>
          <p:cNvGrpSpPr/>
          <p:nvPr/>
        </p:nvGrpSpPr>
        <p:grpSpPr>
          <a:xfrm>
            <a:off x="4694217" y="3730536"/>
            <a:ext cx="1877090" cy="884418"/>
            <a:chOff x="0" y="0"/>
            <a:chExt cx="812800" cy="382962"/>
          </a:xfrm>
        </p:grpSpPr>
        <p:sp>
          <p:nvSpPr>
            <p:cNvPr id="18" name="Freeform 18"/>
            <p:cNvSpPr/>
            <p:nvPr/>
          </p:nvSpPr>
          <p:spPr>
            <a:xfrm>
              <a:off x="0" y="0"/>
              <a:ext cx="812800" cy="382962"/>
            </a:xfrm>
            <a:custGeom>
              <a:avLst/>
              <a:gdLst/>
              <a:ahLst/>
              <a:cxnLst/>
              <a:rect l="l" t="t" r="r" b="b"/>
              <a:pathLst>
                <a:path w="812800" h="382962">
                  <a:moveTo>
                    <a:pt x="0" y="0"/>
                  </a:moveTo>
                  <a:lnTo>
                    <a:pt x="812800" y="0"/>
                  </a:lnTo>
                  <a:lnTo>
                    <a:pt x="812800" y="382962"/>
                  </a:lnTo>
                  <a:lnTo>
                    <a:pt x="0" y="382962"/>
                  </a:lnTo>
                  <a:close/>
                </a:path>
              </a:pathLst>
            </a:custGeom>
            <a:solidFill>
              <a:srgbClr val="D3F2FB"/>
            </a:solidFill>
          </p:spPr>
          <p:txBody>
            <a:bodyPr/>
            <a:lstStyle/>
            <a:p>
              <a:endParaRPr lang="en-US"/>
            </a:p>
          </p:txBody>
        </p:sp>
        <p:sp>
          <p:nvSpPr>
            <p:cNvPr id="19" name="TextBox 19"/>
            <p:cNvSpPr txBox="1"/>
            <p:nvPr/>
          </p:nvSpPr>
          <p:spPr>
            <a:xfrm>
              <a:off x="0" y="-38100"/>
              <a:ext cx="812800" cy="421062"/>
            </a:xfrm>
            <a:prstGeom prst="rect">
              <a:avLst/>
            </a:prstGeom>
          </p:spPr>
          <p:txBody>
            <a:bodyPr lIns="135467" tIns="135467" rIns="135467" bIns="135467" rtlCol="0" anchor="ctr"/>
            <a:lstStyle/>
            <a:p>
              <a:pPr algn="ctr">
                <a:lnSpc>
                  <a:spcPts val="1717"/>
                </a:lnSpc>
              </a:pPr>
              <a:r>
                <a:rPr lang="en-US" sz="1226" b="1" i="1" spc="110" dirty="0">
                  <a:solidFill>
                    <a:srgbClr val="260E0D"/>
                  </a:solidFill>
                  <a:latin typeface="Aileron Bold Italics"/>
                  <a:ea typeface="Aileron Bold Italics"/>
                  <a:cs typeface="Aileron Bold Italics"/>
                  <a:sym typeface="Aileron Bold Italics"/>
                </a:rPr>
                <a:t>Draft </a:t>
              </a:r>
              <a:r>
                <a:rPr lang="en-US" sz="1226" b="1" i="1" spc="110" dirty="0" err="1">
                  <a:solidFill>
                    <a:srgbClr val="260E0D"/>
                  </a:solidFill>
                  <a:latin typeface="Aileron Bold Italics"/>
                  <a:ea typeface="Aileron Bold Italics"/>
                  <a:cs typeface="Aileron Bold Italics"/>
                  <a:sym typeface="Aileron Bold Italics"/>
                </a:rPr>
                <a:t>iCPL</a:t>
              </a:r>
              <a:r>
                <a:rPr lang="en-US" sz="1226" b="1" i="1" spc="110" dirty="0">
                  <a:solidFill>
                    <a:srgbClr val="260E0D"/>
                  </a:solidFill>
                  <a:latin typeface="Aileron Bold Italics"/>
                  <a:ea typeface="Aileron Bold Italics"/>
                  <a:cs typeface="Aileron Bold Italics"/>
                  <a:sym typeface="Aileron Bold Italics"/>
                </a:rPr>
                <a:t> </a:t>
              </a:r>
            </a:p>
            <a:p>
              <a:pPr algn="ctr">
                <a:lnSpc>
                  <a:spcPts val="1717"/>
                </a:lnSpc>
              </a:pPr>
              <a:r>
                <a:rPr lang="en-US" sz="1226" b="1" i="1" spc="110" dirty="0">
                  <a:solidFill>
                    <a:srgbClr val="260E0D"/>
                  </a:solidFill>
                  <a:latin typeface="Aileron Bold Italics"/>
                  <a:ea typeface="Aileron Bold Italics"/>
                  <a:cs typeface="Aileron Bold Italics"/>
                  <a:sym typeface="Aileron Bold Italics"/>
                </a:rPr>
                <a:t>request #1 </a:t>
              </a:r>
            </a:p>
          </p:txBody>
        </p:sp>
      </p:grpSp>
      <p:grpSp>
        <p:nvGrpSpPr>
          <p:cNvPr id="20" name="Group 20"/>
          <p:cNvGrpSpPr/>
          <p:nvPr/>
        </p:nvGrpSpPr>
        <p:grpSpPr>
          <a:xfrm>
            <a:off x="4175463" y="3730536"/>
            <a:ext cx="518753" cy="884418"/>
            <a:chOff x="0" y="0"/>
            <a:chExt cx="224626" cy="382962"/>
          </a:xfrm>
        </p:grpSpPr>
        <p:sp>
          <p:nvSpPr>
            <p:cNvPr id="21" name="Freeform 21"/>
            <p:cNvSpPr/>
            <p:nvPr/>
          </p:nvSpPr>
          <p:spPr>
            <a:xfrm>
              <a:off x="0" y="0"/>
              <a:ext cx="224626" cy="382962"/>
            </a:xfrm>
            <a:custGeom>
              <a:avLst/>
              <a:gdLst/>
              <a:ahLst/>
              <a:cxnLst/>
              <a:rect l="l" t="t" r="r" b="b"/>
              <a:pathLst>
                <a:path w="224626" h="382962">
                  <a:moveTo>
                    <a:pt x="0" y="0"/>
                  </a:moveTo>
                  <a:lnTo>
                    <a:pt x="224626" y="0"/>
                  </a:lnTo>
                  <a:lnTo>
                    <a:pt x="224626" y="382962"/>
                  </a:lnTo>
                  <a:lnTo>
                    <a:pt x="0" y="382962"/>
                  </a:lnTo>
                  <a:close/>
                </a:path>
              </a:pathLst>
            </a:custGeom>
            <a:solidFill>
              <a:srgbClr val="BFE5E5"/>
            </a:solidFill>
          </p:spPr>
          <p:txBody>
            <a:bodyPr/>
            <a:lstStyle/>
            <a:p>
              <a:endParaRPr lang="en-US"/>
            </a:p>
          </p:txBody>
        </p:sp>
        <p:sp>
          <p:nvSpPr>
            <p:cNvPr id="22" name="TextBox 22"/>
            <p:cNvSpPr txBox="1"/>
            <p:nvPr/>
          </p:nvSpPr>
          <p:spPr>
            <a:xfrm>
              <a:off x="0" y="-28575"/>
              <a:ext cx="224626" cy="411537"/>
            </a:xfrm>
            <a:prstGeom prst="rect">
              <a:avLst/>
            </a:prstGeom>
          </p:spPr>
          <p:txBody>
            <a:bodyPr lIns="27093" tIns="27093" rIns="27093" bIns="27093" rtlCol="0" anchor="ctr"/>
            <a:lstStyle/>
            <a:p>
              <a:pPr algn="ctr">
                <a:lnSpc>
                  <a:spcPts val="1791"/>
                </a:lnSpc>
              </a:pPr>
              <a:r>
                <a:rPr lang="en-US" sz="1280" b="1">
                  <a:solidFill>
                    <a:srgbClr val="260E0D"/>
                  </a:solidFill>
                  <a:latin typeface="Aileron Bold"/>
                  <a:ea typeface="Aileron Bold"/>
                  <a:cs typeface="Aileron Bold"/>
                  <a:sym typeface="Aileron Bold"/>
                </a:rPr>
                <a:t>3</a:t>
              </a:r>
            </a:p>
          </p:txBody>
        </p:sp>
      </p:grpSp>
      <p:grpSp>
        <p:nvGrpSpPr>
          <p:cNvPr id="23" name="Group 23"/>
          <p:cNvGrpSpPr/>
          <p:nvPr/>
        </p:nvGrpSpPr>
        <p:grpSpPr>
          <a:xfrm>
            <a:off x="4694217" y="4756074"/>
            <a:ext cx="1877090" cy="884418"/>
            <a:chOff x="0" y="0"/>
            <a:chExt cx="812800" cy="382962"/>
          </a:xfrm>
        </p:grpSpPr>
        <p:sp>
          <p:nvSpPr>
            <p:cNvPr id="24" name="Freeform 24"/>
            <p:cNvSpPr/>
            <p:nvPr/>
          </p:nvSpPr>
          <p:spPr>
            <a:xfrm>
              <a:off x="0" y="0"/>
              <a:ext cx="812800" cy="382962"/>
            </a:xfrm>
            <a:custGeom>
              <a:avLst/>
              <a:gdLst/>
              <a:ahLst/>
              <a:cxnLst/>
              <a:rect l="l" t="t" r="r" b="b"/>
              <a:pathLst>
                <a:path w="812800" h="382962">
                  <a:moveTo>
                    <a:pt x="0" y="0"/>
                  </a:moveTo>
                  <a:lnTo>
                    <a:pt x="812800" y="0"/>
                  </a:lnTo>
                  <a:lnTo>
                    <a:pt x="812800" y="382962"/>
                  </a:lnTo>
                  <a:lnTo>
                    <a:pt x="0" y="382962"/>
                  </a:lnTo>
                  <a:close/>
                </a:path>
              </a:pathLst>
            </a:custGeom>
            <a:solidFill>
              <a:srgbClr val="D3F2FB"/>
            </a:solidFill>
          </p:spPr>
          <p:txBody>
            <a:bodyPr/>
            <a:lstStyle/>
            <a:p>
              <a:endParaRPr lang="en-US"/>
            </a:p>
          </p:txBody>
        </p:sp>
        <p:sp>
          <p:nvSpPr>
            <p:cNvPr id="25" name="TextBox 25"/>
            <p:cNvSpPr txBox="1"/>
            <p:nvPr/>
          </p:nvSpPr>
          <p:spPr>
            <a:xfrm>
              <a:off x="0" y="-38100"/>
              <a:ext cx="812800" cy="421062"/>
            </a:xfrm>
            <a:prstGeom prst="rect">
              <a:avLst/>
            </a:prstGeom>
          </p:spPr>
          <p:txBody>
            <a:bodyPr lIns="135467" tIns="135467" rIns="135467" bIns="135467" rtlCol="0" anchor="ctr"/>
            <a:lstStyle/>
            <a:p>
              <a:pPr algn="ctr">
                <a:lnSpc>
                  <a:spcPts val="1717"/>
                </a:lnSpc>
              </a:pPr>
              <a:r>
                <a:rPr lang="en-US" sz="1226" b="1" i="1" spc="110" dirty="0">
                  <a:solidFill>
                    <a:srgbClr val="260E0D"/>
                  </a:solidFill>
                  <a:latin typeface="Aileron Bold Italics"/>
                  <a:ea typeface="Aileron Bold Italics"/>
                  <a:cs typeface="Aileron Bold Italics"/>
                  <a:sym typeface="Aileron Bold Italics"/>
                </a:rPr>
                <a:t>Discuss drafts, revise &amp; finalize</a:t>
              </a:r>
            </a:p>
            <a:p>
              <a:pPr algn="ctr">
                <a:lnSpc>
                  <a:spcPts val="1717"/>
                </a:lnSpc>
              </a:pPr>
              <a:r>
                <a:rPr lang="en-US" sz="1226" b="1" i="1" spc="110" dirty="0">
                  <a:solidFill>
                    <a:srgbClr val="260E0D"/>
                  </a:solidFill>
                  <a:latin typeface="Aileron Bold Italics"/>
                  <a:ea typeface="Aileron Bold Italics"/>
                  <a:cs typeface="Aileron Bold Italics"/>
                  <a:sym typeface="Aileron Bold Italics"/>
                </a:rPr>
                <a:t>iCPL#1 </a:t>
              </a:r>
            </a:p>
          </p:txBody>
        </p:sp>
      </p:grpSp>
      <p:grpSp>
        <p:nvGrpSpPr>
          <p:cNvPr id="26" name="Group 26"/>
          <p:cNvGrpSpPr/>
          <p:nvPr/>
        </p:nvGrpSpPr>
        <p:grpSpPr>
          <a:xfrm>
            <a:off x="4175463" y="4760825"/>
            <a:ext cx="518753" cy="884418"/>
            <a:chOff x="0" y="0"/>
            <a:chExt cx="224626" cy="382962"/>
          </a:xfrm>
        </p:grpSpPr>
        <p:sp>
          <p:nvSpPr>
            <p:cNvPr id="27" name="Freeform 27"/>
            <p:cNvSpPr/>
            <p:nvPr/>
          </p:nvSpPr>
          <p:spPr>
            <a:xfrm>
              <a:off x="0" y="0"/>
              <a:ext cx="224626" cy="382962"/>
            </a:xfrm>
            <a:custGeom>
              <a:avLst/>
              <a:gdLst/>
              <a:ahLst/>
              <a:cxnLst/>
              <a:rect l="l" t="t" r="r" b="b"/>
              <a:pathLst>
                <a:path w="224626" h="382962">
                  <a:moveTo>
                    <a:pt x="0" y="0"/>
                  </a:moveTo>
                  <a:lnTo>
                    <a:pt x="224626" y="0"/>
                  </a:lnTo>
                  <a:lnTo>
                    <a:pt x="224626" y="382962"/>
                  </a:lnTo>
                  <a:lnTo>
                    <a:pt x="0" y="382962"/>
                  </a:lnTo>
                  <a:close/>
                </a:path>
              </a:pathLst>
            </a:custGeom>
            <a:solidFill>
              <a:srgbClr val="BFE5E5"/>
            </a:solidFill>
          </p:spPr>
          <p:txBody>
            <a:bodyPr/>
            <a:lstStyle/>
            <a:p>
              <a:endParaRPr lang="en-US"/>
            </a:p>
          </p:txBody>
        </p:sp>
        <p:sp>
          <p:nvSpPr>
            <p:cNvPr id="28" name="TextBox 28"/>
            <p:cNvSpPr txBox="1"/>
            <p:nvPr/>
          </p:nvSpPr>
          <p:spPr>
            <a:xfrm>
              <a:off x="0" y="-28575"/>
              <a:ext cx="224626" cy="411537"/>
            </a:xfrm>
            <a:prstGeom prst="rect">
              <a:avLst/>
            </a:prstGeom>
          </p:spPr>
          <p:txBody>
            <a:bodyPr lIns="27093" tIns="27093" rIns="27093" bIns="27093" rtlCol="0" anchor="ctr"/>
            <a:lstStyle/>
            <a:p>
              <a:pPr algn="ctr">
                <a:lnSpc>
                  <a:spcPts val="1791"/>
                </a:lnSpc>
              </a:pPr>
              <a:r>
                <a:rPr lang="en-US" sz="1280" b="1">
                  <a:solidFill>
                    <a:srgbClr val="260E0D"/>
                  </a:solidFill>
                  <a:latin typeface="Aileron Bold"/>
                  <a:ea typeface="Aileron Bold"/>
                  <a:cs typeface="Aileron Bold"/>
                  <a:sym typeface="Aileron Bold"/>
                </a:rPr>
                <a:t>4</a:t>
              </a:r>
            </a:p>
          </p:txBody>
        </p:sp>
      </p:grpSp>
      <p:grpSp>
        <p:nvGrpSpPr>
          <p:cNvPr id="29" name="Group 29"/>
          <p:cNvGrpSpPr/>
          <p:nvPr/>
        </p:nvGrpSpPr>
        <p:grpSpPr>
          <a:xfrm>
            <a:off x="7237869" y="1669957"/>
            <a:ext cx="1877090" cy="884418"/>
            <a:chOff x="0" y="0"/>
            <a:chExt cx="812800" cy="382962"/>
          </a:xfrm>
        </p:grpSpPr>
        <p:sp>
          <p:nvSpPr>
            <p:cNvPr id="30" name="Freeform 30"/>
            <p:cNvSpPr/>
            <p:nvPr/>
          </p:nvSpPr>
          <p:spPr>
            <a:xfrm>
              <a:off x="0" y="0"/>
              <a:ext cx="812800" cy="382962"/>
            </a:xfrm>
            <a:custGeom>
              <a:avLst/>
              <a:gdLst/>
              <a:ahLst/>
              <a:cxnLst/>
              <a:rect l="l" t="t" r="r" b="b"/>
              <a:pathLst>
                <a:path w="812800" h="382962">
                  <a:moveTo>
                    <a:pt x="0" y="0"/>
                  </a:moveTo>
                  <a:lnTo>
                    <a:pt x="812800" y="0"/>
                  </a:lnTo>
                  <a:lnTo>
                    <a:pt x="812800" y="382962"/>
                  </a:lnTo>
                  <a:lnTo>
                    <a:pt x="0" y="382962"/>
                  </a:lnTo>
                  <a:close/>
                </a:path>
              </a:pathLst>
            </a:custGeom>
            <a:solidFill>
              <a:srgbClr val="D3F2FB"/>
            </a:solidFill>
          </p:spPr>
          <p:txBody>
            <a:bodyPr/>
            <a:lstStyle/>
            <a:p>
              <a:endParaRPr lang="en-US"/>
            </a:p>
          </p:txBody>
        </p:sp>
        <p:sp>
          <p:nvSpPr>
            <p:cNvPr id="31" name="TextBox 31"/>
            <p:cNvSpPr txBox="1"/>
            <p:nvPr/>
          </p:nvSpPr>
          <p:spPr>
            <a:xfrm>
              <a:off x="0" y="-28575"/>
              <a:ext cx="812800" cy="411537"/>
            </a:xfrm>
            <a:prstGeom prst="rect">
              <a:avLst/>
            </a:prstGeom>
          </p:spPr>
          <p:txBody>
            <a:bodyPr lIns="135467" tIns="135467" rIns="135467" bIns="135467" rtlCol="0" anchor="ctr"/>
            <a:lstStyle/>
            <a:p>
              <a:pPr algn="ctr">
                <a:lnSpc>
                  <a:spcPts val="1792"/>
                </a:lnSpc>
              </a:pPr>
              <a:r>
                <a:rPr lang="en-US" sz="1280" b="1" i="1" spc="115" dirty="0">
                  <a:solidFill>
                    <a:srgbClr val="260E0D"/>
                  </a:solidFill>
                  <a:latin typeface="Aileron Bold Italics"/>
                  <a:ea typeface="Aileron Bold Italics"/>
                  <a:cs typeface="Aileron Bold Italics"/>
                  <a:sym typeface="Aileron Bold Italics"/>
                </a:rPr>
                <a:t>Draft </a:t>
              </a:r>
              <a:r>
                <a:rPr lang="en-US" sz="1280" b="1" i="1" spc="115" dirty="0" err="1">
                  <a:solidFill>
                    <a:srgbClr val="260E0D"/>
                  </a:solidFill>
                  <a:latin typeface="Aileron Bold Italics"/>
                  <a:ea typeface="Aileron Bold Italics"/>
                  <a:cs typeface="Aileron Bold Italics"/>
                  <a:sym typeface="Aileron Bold Italics"/>
                </a:rPr>
                <a:t>iCPL</a:t>
              </a:r>
              <a:endParaRPr lang="en-US" sz="1280" b="1" i="1" spc="115" dirty="0">
                <a:solidFill>
                  <a:srgbClr val="260E0D"/>
                </a:solidFill>
                <a:latin typeface="Aileron Bold Italics"/>
                <a:ea typeface="Aileron Bold Italics"/>
                <a:cs typeface="Aileron Bold Italics"/>
                <a:sym typeface="Aileron Bold Italics"/>
              </a:endParaRPr>
            </a:p>
            <a:p>
              <a:pPr algn="ctr">
                <a:lnSpc>
                  <a:spcPts val="1792"/>
                </a:lnSpc>
              </a:pPr>
              <a:r>
                <a:rPr lang="en-US" sz="1280" b="1" i="1" spc="115" dirty="0">
                  <a:solidFill>
                    <a:srgbClr val="260E0D"/>
                  </a:solidFill>
                  <a:latin typeface="Aileron Bold Italics"/>
                  <a:ea typeface="Aileron Bold Italics"/>
                  <a:cs typeface="Aileron Bold Italics"/>
                  <a:sym typeface="Aileron Bold Italics"/>
                </a:rPr>
                <a:t>request #2</a:t>
              </a:r>
            </a:p>
          </p:txBody>
        </p:sp>
      </p:grpSp>
      <p:grpSp>
        <p:nvGrpSpPr>
          <p:cNvPr id="32" name="Group 32"/>
          <p:cNvGrpSpPr/>
          <p:nvPr/>
        </p:nvGrpSpPr>
        <p:grpSpPr>
          <a:xfrm>
            <a:off x="6719115" y="1669957"/>
            <a:ext cx="518753" cy="884418"/>
            <a:chOff x="0" y="0"/>
            <a:chExt cx="224626" cy="382962"/>
          </a:xfrm>
        </p:grpSpPr>
        <p:sp>
          <p:nvSpPr>
            <p:cNvPr id="33" name="Freeform 33"/>
            <p:cNvSpPr/>
            <p:nvPr/>
          </p:nvSpPr>
          <p:spPr>
            <a:xfrm>
              <a:off x="0" y="0"/>
              <a:ext cx="224626" cy="382962"/>
            </a:xfrm>
            <a:custGeom>
              <a:avLst/>
              <a:gdLst/>
              <a:ahLst/>
              <a:cxnLst/>
              <a:rect l="l" t="t" r="r" b="b"/>
              <a:pathLst>
                <a:path w="224626" h="382962">
                  <a:moveTo>
                    <a:pt x="0" y="0"/>
                  </a:moveTo>
                  <a:lnTo>
                    <a:pt x="224626" y="0"/>
                  </a:lnTo>
                  <a:lnTo>
                    <a:pt x="224626" y="382962"/>
                  </a:lnTo>
                  <a:lnTo>
                    <a:pt x="0" y="382962"/>
                  </a:lnTo>
                  <a:close/>
                </a:path>
              </a:pathLst>
            </a:custGeom>
            <a:solidFill>
              <a:srgbClr val="BFE5E5"/>
            </a:solidFill>
          </p:spPr>
          <p:txBody>
            <a:bodyPr/>
            <a:lstStyle/>
            <a:p>
              <a:endParaRPr lang="en-US"/>
            </a:p>
          </p:txBody>
        </p:sp>
        <p:sp>
          <p:nvSpPr>
            <p:cNvPr id="34" name="TextBox 34"/>
            <p:cNvSpPr txBox="1"/>
            <p:nvPr/>
          </p:nvSpPr>
          <p:spPr>
            <a:xfrm>
              <a:off x="0" y="-28575"/>
              <a:ext cx="224626" cy="411537"/>
            </a:xfrm>
            <a:prstGeom prst="rect">
              <a:avLst/>
            </a:prstGeom>
          </p:spPr>
          <p:txBody>
            <a:bodyPr lIns="27093" tIns="27093" rIns="27093" bIns="27093" rtlCol="0" anchor="ctr"/>
            <a:lstStyle/>
            <a:p>
              <a:pPr algn="ctr">
                <a:lnSpc>
                  <a:spcPts val="1791"/>
                </a:lnSpc>
              </a:pPr>
              <a:r>
                <a:rPr lang="en-US" sz="1280" b="1">
                  <a:solidFill>
                    <a:srgbClr val="260E0D"/>
                  </a:solidFill>
                  <a:latin typeface="Aileron Bold"/>
                  <a:ea typeface="Aileron Bold"/>
                  <a:cs typeface="Aileron Bold"/>
                  <a:sym typeface="Aileron Bold"/>
                </a:rPr>
                <a:t>5</a:t>
              </a:r>
            </a:p>
          </p:txBody>
        </p:sp>
      </p:grpSp>
      <p:grpSp>
        <p:nvGrpSpPr>
          <p:cNvPr id="35" name="Group 35"/>
          <p:cNvGrpSpPr/>
          <p:nvPr/>
        </p:nvGrpSpPr>
        <p:grpSpPr>
          <a:xfrm>
            <a:off x="7237869" y="2700246"/>
            <a:ext cx="1877090" cy="884418"/>
            <a:chOff x="0" y="0"/>
            <a:chExt cx="812800" cy="382962"/>
          </a:xfrm>
        </p:grpSpPr>
        <p:sp>
          <p:nvSpPr>
            <p:cNvPr id="36" name="Freeform 36"/>
            <p:cNvSpPr/>
            <p:nvPr/>
          </p:nvSpPr>
          <p:spPr>
            <a:xfrm>
              <a:off x="0" y="0"/>
              <a:ext cx="812800" cy="382962"/>
            </a:xfrm>
            <a:custGeom>
              <a:avLst/>
              <a:gdLst/>
              <a:ahLst/>
              <a:cxnLst/>
              <a:rect l="l" t="t" r="r" b="b"/>
              <a:pathLst>
                <a:path w="812800" h="382962">
                  <a:moveTo>
                    <a:pt x="0" y="0"/>
                  </a:moveTo>
                  <a:lnTo>
                    <a:pt x="812800" y="0"/>
                  </a:lnTo>
                  <a:lnTo>
                    <a:pt x="812800" y="382962"/>
                  </a:lnTo>
                  <a:lnTo>
                    <a:pt x="0" y="382962"/>
                  </a:lnTo>
                  <a:close/>
                </a:path>
              </a:pathLst>
            </a:custGeom>
            <a:solidFill>
              <a:srgbClr val="D3F2FB"/>
            </a:solidFill>
          </p:spPr>
          <p:txBody>
            <a:bodyPr/>
            <a:lstStyle/>
            <a:p>
              <a:endParaRPr lang="en-US"/>
            </a:p>
          </p:txBody>
        </p:sp>
        <p:sp>
          <p:nvSpPr>
            <p:cNvPr id="37" name="TextBox 37"/>
            <p:cNvSpPr txBox="1"/>
            <p:nvPr/>
          </p:nvSpPr>
          <p:spPr>
            <a:xfrm>
              <a:off x="0" y="-38100"/>
              <a:ext cx="812800" cy="421062"/>
            </a:xfrm>
            <a:prstGeom prst="rect">
              <a:avLst/>
            </a:prstGeom>
          </p:spPr>
          <p:txBody>
            <a:bodyPr lIns="135467" tIns="135467" rIns="135467" bIns="135467" rtlCol="0" anchor="ctr"/>
            <a:lstStyle/>
            <a:p>
              <a:pPr algn="ctr">
                <a:lnSpc>
                  <a:spcPts val="1717"/>
                </a:lnSpc>
              </a:pPr>
              <a:r>
                <a:rPr lang="en-US" sz="1226" b="1" i="1" spc="110" dirty="0">
                  <a:solidFill>
                    <a:srgbClr val="260E0D"/>
                  </a:solidFill>
                  <a:latin typeface="Aileron Bold Italics"/>
                  <a:ea typeface="Aileron Bold Italics"/>
                  <a:cs typeface="Aileron Bold Italics"/>
                  <a:sym typeface="Aileron Bold Italics"/>
                </a:rPr>
                <a:t>Discuss drafts, </a:t>
              </a:r>
            </a:p>
            <a:p>
              <a:pPr algn="ctr">
                <a:lnSpc>
                  <a:spcPts val="1717"/>
                </a:lnSpc>
              </a:pPr>
              <a:r>
                <a:rPr lang="en-US" sz="1226" b="1" i="1" spc="110" dirty="0">
                  <a:solidFill>
                    <a:srgbClr val="260E0D"/>
                  </a:solidFill>
                  <a:latin typeface="Aileron Bold Italics"/>
                  <a:ea typeface="Aileron Bold Italics"/>
                  <a:cs typeface="Aileron Bold Italics"/>
                  <a:sym typeface="Aileron Bold Italics"/>
                </a:rPr>
                <a:t>revise &amp; finalize</a:t>
              </a:r>
            </a:p>
            <a:p>
              <a:pPr algn="ctr">
                <a:lnSpc>
                  <a:spcPts val="1717"/>
                </a:lnSpc>
              </a:pPr>
              <a:r>
                <a:rPr lang="en-US" sz="1226" b="1" i="1" spc="110" dirty="0">
                  <a:solidFill>
                    <a:srgbClr val="260E0D"/>
                  </a:solidFill>
                  <a:latin typeface="Aileron Bold Italics"/>
                  <a:ea typeface="Aileron Bold Italics"/>
                  <a:cs typeface="Aileron Bold Italics"/>
                  <a:sym typeface="Aileron Bold Italics"/>
                </a:rPr>
                <a:t>iCPL#2</a:t>
              </a:r>
            </a:p>
          </p:txBody>
        </p:sp>
      </p:grpSp>
      <p:grpSp>
        <p:nvGrpSpPr>
          <p:cNvPr id="38" name="Group 38"/>
          <p:cNvGrpSpPr/>
          <p:nvPr/>
        </p:nvGrpSpPr>
        <p:grpSpPr>
          <a:xfrm>
            <a:off x="6719115" y="2698798"/>
            <a:ext cx="518753" cy="884418"/>
            <a:chOff x="0" y="0"/>
            <a:chExt cx="224626" cy="382962"/>
          </a:xfrm>
        </p:grpSpPr>
        <p:sp>
          <p:nvSpPr>
            <p:cNvPr id="39" name="Freeform 39"/>
            <p:cNvSpPr/>
            <p:nvPr/>
          </p:nvSpPr>
          <p:spPr>
            <a:xfrm>
              <a:off x="0" y="0"/>
              <a:ext cx="224626" cy="382962"/>
            </a:xfrm>
            <a:custGeom>
              <a:avLst/>
              <a:gdLst/>
              <a:ahLst/>
              <a:cxnLst/>
              <a:rect l="l" t="t" r="r" b="b"/>
              <a:pathLst>
                <a:path w="224626" h="382962">
                  <a:moveTo>
                    <a:pt x="0" y="0"/>
                  </a:moveTo>
                  <a:lnTo>
                    <a:pt x="224626" y="0"/>
                  </a:lnTo>
                  <a:lnTo>
                    <a:pt x="224626" y="382962"/>
                  </a:lnTo>
                  <a:lnTo>
                    <a:pt x="0" y="382962"/>
                  </a:lnTo>
                  <a:close/>
                </a:path>
              </a:pathLst>
            </a:custGeom>
            <a:solidFill>
              <a:srgbClr val="BFE5E5"/>
            </a:solidFill>
          </p:spPr>
          <p:txBody>
            <a:bodyPr/>
            <a:lstStyle/>
            <a:p>
              <a:endParaRPr lang="en-US"/>
            </a:p>
          </p:txBody>
        </p:sp>
        <p:sp>
          <p:nvSpPr>
            <p:cNvPr id="40" name="TextBox 40"/>
            <p:cNvSpPr txBox="1"/>
            <p:nvPr/>
          </p:nvSpPr>
          <p:spPr>
            <a:xfrm>
              <a:off x="0" y="-28575"/>
              <a:ext cx="224626" cy="411537"/>
            </a:xfrm>
            <a:prstGeom prst="rect">
              <a:avLst/>
            </a:prstGeom>
          </p:spPr>
          <p:txBody>
            <a:bodyPr lIns="27093" tIns="27093" rIns="27093" bIns="27093" rtlCol="0" anchor="ctr"/>
            <a:lstStyle/>
            <a:p>
              <a:pPr algn="ctr">
                <a:lnSpc>
                  <a:spcPts val="1791"/>
                </a:lnSpc>
              </a:pPr>
              <a:r>
                <a:rPr lang="en-US" sz="1280" b="1">
                  <a:solidFill>
                    <a:srgbClr val="260E0D"/>
                  </a:solidFill>
                  <a:latin typeface="Aileron Bold"/>
                  <a:ea typeface="Aileron Bold"/>
                  <a:cs typeface="Aileron Bold"/>
                  <a:sym typeface="Aileron Bold"/>
                </a:rPr>
                <a:t>6</a:t>
              </a:r>
            </a:p>
          </p:txBody>
        </p:sp>
      </p:grpSp>
      <p:grpSp>
        <p:nvGrpSpPr>
          <p:cNvPr id="41" name="Group 41"/>
          <p:cNvGrpSpPr/>
          <p:nvPr/>
        </p:nvGrpSpPr>
        <p:grpSpPr>
          <a:xfrm>
            <a:off x="7237869" y="3730536"/>
            <a:ext cx="1877090" cy="884418"/>
            <a:chOff x="0" y="0"/>
            <a:chExt cx="812800" cy="382962"/>
          </a:xfrm>
        </p:grpSpPr>
        <p:sp>
          <p:nvSpPr>
            <p:cNvPr id="42" name="Freeform 42"/>
            <p:cNvSpPr/>
            <p:nvPr/>
          </p:nvSpPr>
          <p:spPr>
            <a:xfrm>
              <a:off x="0" y="0"/>
              <a:ext cx="812800" cy="382962"/>
            </a:xfrm>
            <a:custGeom>
              <a:avLst/>
              <a:gdLst/>
              <a:ahLst/>
              <a:cxnLst/>
              <a:rect l="l" t="t" r="r" b="b"/>
              <a:pathLst>
                <a:path w="812800" h="382962">
                  <a:moveTo>
                    <a:pt x="0" y="0"/>
                  </a:moveTo>
                  <a:lnTo>
                    <a:pt x="812800" y="0"/>
                  </a:lnTo>
                  <a:lnTo>
                    <a:pt x="812800" y="382962"/>
                  </a:lnTo>
                  <a:lnTo>
                    <a:pt x="0" y="382962"/>
                  </a:lnTo>
                  <a:close/>
                </a:path>
              </a:pathLst>
            </a:custGeom>
            <a:solidFill>
              <a:srgbClr val="D3F2FB"/>
            </a:solidFill>
          </p:spPr>
          <p:txBody>
            <a:bodyPr/>
            <a:lstStyle/>
            <a:p>
              <a:endParaRPr lang="en-US"/>
            </a:p>
          </p:txBody>
        </p:sp>
        <p:sp>
          <p:nvSpPr>
            <p:cNvPr id="43" name="TextBox 43"/>
            <p:cNvSpPr txBox="1"/>
            <p:nvPr/>
          </p:nvSpPr>
          <p:spPr>
            <a:xfrm>
              <a:off x="0" y="-38100"/>
              <a:ext cx="812800" cy="421062"/>
            </a:xfrm>
            <a:prstGeom prst="rect">
              <a:avLst/>
            </a:prstGeom>
          </p:spPr>
          <p:txBody>
            <a:bodyPr lIns="135467" tIns="135467" rIns="135467" bIns="135467" rtlCol="0" anchor="ctr"/>
            <a:lstStyle/>
            <a:p>
              <a:pPr algn="ctr">
                <a:lnSpc>
                  <a:spcPts val="1717"/>
                </a:lnSpc>
              </a:pPr>
              <a:r>
                <a:rPr lang="en-US" sz="1226" b="1" i="1" spc="110" dirty="0">
                  <a:solidFill>
                    <a:srgbClr val="260E0D"/>
                  </a:solidFill>
                  <a:latin typeface="Aileron Bold Italics"/>
                  <a:ea typeface="Aileron Bold Italics"/>
                  <a:cs typeface="Aileron Bold Italics"/>
                  <a:sym typeface="Aileron Bold Italics"/>
                </a:rPr>
                <a:t>Create iCPL#3</a:t>
              </a:r>
            </a:p>
            <a:p>
              <a:pPr algn="ctr">
                <a:lnSpc>
                  <a:spcPts val="1717"/>
                </a:lnSpc>
              </a:pPr>
              <a:r>
                <a:rPr lang="en-US" sz="1226" b="1" i="1" spc="110" dirty="0">
                  <a:solidFill>
                    <a:srgbClr val="260E0D"/>
                  </a:solidFill>
                  <a:latin typeface="Aileron Bold Italics"/>
                  <a:ea typeface="Aileron Bold Italics"/>
                  <a:cs typeface="Aileron Bold Italics"/>
                  <a:sym typeface="Aileron Bold Italics"/>
                </a:rPr>
                <a:t>or alternative assignment</a:t>
              </a:r>
            </a:p>
          </p:txBody>
        </p:sp>
      </p:grpSp>
      <p:grpSp>
        <p:nvGrpSpPr>
          <p:cNvPr id="44" name="Group 44"/>
          <p:cNvGrpSpPr/>
          <p:nvPr/>
        </p:nvGrpSpPr>
        <p:grpSpPr>
          <a:xfrm>
            <a:off x="6719115" y="3730536"/>
            <a:ext cx="518753" cy="884418"/>
            <a:chOff x="0" y="0"/>
            <a:chExt cx="224626" cy="382962"/>
          </a:xfrm>
        </p:grpSpPr>
        <p:sp>
          <p:nvSpPr>
            <p:cNvPr id="45" name="Freeform 45"/>
            <p:cNvSpPr/>
            <p:nvPr/>
          </p:nvSpPr>
          <p:spPr>
            <a:xfrm>
              <a:off x="0" y="0"/>
              <a:ext cx="224626" cy="382962"/>
            </a:xfrm>
            <a:custGeom>
              <a:avLst/>
              <a:gdLst/>
              <a:ahLst/>
              <a:cxnLst/>
              <a:rect l="l" t="t" r="r" b="b"/>
              <a:pathLst>
                <a:path w="224626" h="382962">
                  <a:moveTo>
                    <a:pt x="0" y="0"/>
                  </a:moveTo>
                  <a:lnTo>
                    <a:pt x="224626" y="0"/>
                  </a:lnTo>
                  <a:lnTo>
                    <a:pt x="224626" y="382962"/>
                  </a:lnTo>
                  <a:lnTo>
                    <a:pt x="0" y="382962"/>
                  </a:lnTo>
                  <a:close/>
                </a:path>
              </a:pathLst>
            </a:custGeom>
            <a:solidFill>
              <a:srgbClr val="BFE5E5"/>
            </a:solidFill>
          </p:spPr>
          <p:txBody>
            <a:bodyPr/>
            <a:lstStyle/>
            <a:p>
              <a:endParaRPr lang="en-US"/>
            </a:p>
          </p:txBody>
        </p:sp>
        <p:sp>
          <p:nvSpPr>
            <p:cNvPr id="46" name="TextBox 46"/>
            <p:cNvSpPr txBox="1"/>
            <p:nvPr/>
          </p:nvSpPr>
          <p:spPr>
            <a:xfrm>
              <a:off x="0" y="-28575"/>
              <a:ext cx="224626" cy="411537"/>
            </a:xfrm>
            <a:prstGeom prst="rect">
              <a:avLst/>
            </a:prstGeom>
          </p:spPr>
          <p:txBody>
            <a:bodyPr lIns="27093" tIns="27093" rIns="27093" bIns="27093" rtlCol="0" anchor="ctr"/>
            <a:lstStyle/>
            <a:p>
              <a:pPr algn="ctr">
                <a:lnSpc>
                  <a:spcPts val="1791"/>
                </a:lnSpc>
              </a:pPr>
              <a:r>
                <a:rPr lang="en-US" sz="1280" b="1">
                  <a:solidFill>
                    <a:srgbClr val="260E0D"/>
                  </a:solidFill>
                  <a:latin typeface="Aileron Bold"/>
                  <a:ea typeface="Aileron Bold"/>
                  <a:cs typeface="Aileron Bold"/>
                  <a:sym typeface="Aileron Bold"/>
                </a:rPr>
                <a:t>7</a:t>
              </a:r>
            </a:p>
          </p:txBody>
        </p:sp>
      </p:grpSp>
      <p:grpSp>
        <p:nvGrpSpPr>
          <p:cNvPr id="47" name="Group 47"/>
          <p:cNvGrpSpPr/>
          <p:nvPr/>
        </p:nvGrpSpPr>
        <p:grpSpPr>
          <a:xfrm>
            <a:off x="7237869" y="4760825"/>
            <a:ext cx="1877090" cy="884418"/>
            <a:chOff x="0" y="0"/>
            <a:chExt cx="812800" cy="382962"/>
          </a:xfrm>
        </p:grpSpPr>
        <p:sp>
          <p:nvSpPr>
            <p:cNvPr id="48" name="Freeform 48"/>
            <p:cNvSpPr/>
            <p:nvPr/>
          </p:nvSpPr>
          <p:spPr>
            <a:xfrm>
              <a:off x="0" y="0"/>
              <a:ext cx="812800" cy="382962"/>
            </a:xfrm>
            <a:custGeom>
              <a:avLst/>
              <a:gdLst/>
              <a:ahLst/>
              <a:cxnLst/>
              <a:rect l="l" t="t" r="r" b="b"/>
              <a:pathLst>
                <a:path w="812800" h="382962">
                  <a:moveTo>
                    <a:pt x="0" y="0"/>
                  </a:moveTo>
                  <a:lnTo>
                    <a:pt x="812800" y="0"/>
                  </a:lnTo>
                  <a:lnTo>
                    <a:pt x="812800" y="382962"/>
                  </a:lnTo>
                  <a:lnTo>
                    <a:pt x="0" y="382962"/>
                  </a:lnTo>
                  <a:close/>
                </a:path>
              </a:pathLst>
            </a:custGeom>
            <a:solidFill>
              <a:srgbClr val="D3F2FB"/>
            </a:solidFill>
          </p:spPr>
          <p:txBody>
            <a:bodyPr/>
            <a:lstStyle/>
            <a:p>
              <a:endParaRPr lang="en-US"/>
            </a:p>
          </p:txBody>
        </p:sp>
        <p:sp>
          <p:nvSpPr>
            <p:cNvPr id="49" name="TextBox 49"/>
            <p:cNvSpPr txBox="1"/>
            <p:nvPr/>
          </p:nvSpPr>
          <p:spPr>
            <a:xfrm>
              <a:off x="0" y="-38100"/>
              <a:ext cx="812800" cy="421062"/>
            </a:xfrm>
            <a:prstGeom prst="rect">
              <a:avLst/>
            </a:prstGeom>
          </p:spPr>
          <p:txBody>
            <a:bodyPr lIns="135467" tIns="135467" rIns="135467" bIns="135467" rtlCol="0" anchor="ctr"/>
            <a:lstStyle/>
            <a:p>
              <a:pPr algn="ctr">
                <a:lnSpc>
                  <a:spcPts val="1717"/>
                </a:lnSpc>
              </a:pPr>
              <a:r>
                <a:rPr lang="en-US" sz="1226" b="1" i="1" spc="110" dirty="0">
                  <a:solidFill>
                    <a:srgbClr val="260E0D"/>
                  </a:solidFill>
                  <a:latin typeface="Aileron Bold Italics"/>
                  <a:ea typeface="Aileron Bold Italics"/>
                  <a:cs typeface="Aileron Bold Italics"/>
                  <a:sym typeface="Aileron Bold Italics"/>
                </a:rPr>
                <a:t>Reflections &amp; next steps</a:t>
              </a:r>
            </a:p>
          </p:txBody>
        </p:sp>
      </p:grpSp>
      <p:grpSp>
        <p:nvGrpSpPr>
          <p:cNvPr id="50" name="Group 50"/>
          <p:cNvGrpSpPr/>
          <p:nvPr/>
        </p:nvGrpSpPr>
        <p:grpSpPr>
          <a:xfrm>
            <a:off x="6719115" y="4760825"/>
            <a:ext cx="518753" cy="884418"/>
            <a:chOff x="0" y="0"/>
            <a:chExt cx="224626" cy="382962"/>
          </a:xfrm>
        </p:grpSpPr>
        <p:sp>
          <p:nvSpPr>
            <p:cNvPr id="51" name="Freeform 51"/>
            <p:cNvSpPr/>
            <p:nvPr/>
          </p:nvSpPr>
          <p:spPr>
            <a:xfrm>
              <a:off x="0" y="0"/>
              <a:ext cx="224626" cy="382962"/>
            </a:xfrm>
            <a:custGeom>
              <a:avLst/>
              <a:gdLst/>
              <a:ahLst/>
              <a:cxnLst/>
              <a:rect l="l" t="t" r="r" b="b"/>
              <a:pathLst>
                <a:path w="224626" h="382962">
                  <a:moveTo>
                    <a:pt x="0" y="0"/>
                  </a:moveTo>
                  <a:lnTo>
                    <a:pt x="224626" y="0"/>
                  </a:lnTo>
                  <a:lnTo>
                    <a:pt x="224626" y="382962"/>
                  </a:lnTo>
                  <a:lnTo>
                    <a:pt x="0" y="382962"/>
                  </a:lnTo>
                  <a:close/>
                </a:path>
              </a:pathLst>
            </a:custGeom>
            <a:solidFill>
              <a:srgbClr val="BFE5E5"/>
            </a:solidFill>
          </p:spPr>
          <p:txBody>
            <a:bodyPr/>
            <a:lstStyle/>
            <a:p>
              <a:endParaRPr lang="en-US"/>
            </a:p>
          </p:txBody>
        </p:sp>
        <p:sp>
          <p:nvSpPr>
            <p:cNvPr id="52" name="TextBox 52"/>
            <p:cNvSpPr txBox="1"/>
            <p:nvPr/>
          </p:nvSpPr>
          <p:spPr>
            <a:xfrm>
              <a:off x="0" y="-28575"/>
              <a:ext cx="224626" cy="411537"/>
            </a:xfrm>
            <a:prstGeom prst="rect">
              <a:avLst/>
            </a:prstGeom>
          </p:spPr>
          <p:txBody>
            <a:bodyPr lIns="27093" tIns="27093" rIns="27093" bIns="27093" rtlCol="0" anchor="ctr"/>
            <a:lstStyle/>
            <a:p>
              <a:pPr algn="ctr">
                <a:lnSpc>
                  <a:spcPts val="1791"/>
                </a:lnSpc>
              </a:pPr>
              <a:r>
                <a:rPr lang="en-US" sz="1280" b="1">
                  <a:solidFill>
                    <a:srgbClr val="260E0D"/>
                  </a:solidFill>
                  <a:latin typeface="Aileron Bold"/>
                  <a:ea typeface="Aileron Bold"/>
                  <a:cs typeface="Aileron Bold"/>
                  <a:sym typeface="Aileron Bold"/>
                </a:rPr>
                <a:t>8</a:t>
              </a:r>
            </a:p>
          </p:txBody>
        </p:sp>
      </p:grpSp>
      <p:sp>
        <p:nvSpPr>
          <p:cNvPr id="53" name="TextBox 53"/>
          <p:cNvSpPr txBox="1"/>
          <p:nvPr/>
        </p:nvSpPr>
        <p:spPr>
          <a:xfrm>
            <a:off x="147045" y="3285061"/>
            <a:ext cx="3331857" cy="3485620"/>
          </a:xfrm>
          <a:prstGeom prst="rect">
            <a:avLst/>
          </a:prstGeom>
        </p:spPr>
        <p:txBody>
          <a:bodyPr lIns="0" tIns="0" rIns="0" bIns="0" rtlCol="0" anchor="t">
            <a:spAutoFit/>
          </a:bodyPr>
          <a:lstStyle/>
          <a:p>
            <a:pPr marL="384371" lvl="1" indent="-192186" algn="l">
              <a:lnSpc>
                <a:spcPts val="3115"/>
              </a:lnSpc>
              <a:buFont typeface="Arial"/>
              <a:buChar char="•"/>
            </a:pPr>
            <a:r>
              <a:rPr lang="en-US" sz="1780" spc="53" dirty="0">
                <a:solidFill>
                  <a:srgbClr val="260E0D"/>
                </a:solidFill>
                <a:latin typeface="Aileron"/>
                <a:ea typeface="Aileron"/>
                <a:cs typeface="Aileron"/>
                <a:sym typeface="Aileron"/>
              </a:rPr>
              <a:t>8-Week course</a:t>
            </a:r>
          </a:p>
          <a:p>
            <a:pPr marL="384371" lvl="1" indent="-192186" algn="l">
              <a:lnSpc>
                <a:spcPts val="3115"/>
              </a:lnSpc>
              <a:buFont typeface="Arial"/>
              <a:buChar char="•"/>
            </a:pPr>
            <a:r>
              <a:rPr lang="en-US" sz="1780" spc="53" dirty="0">
                <a:solidFill>
                  <a:srgbClr val="260E0D"/>
                </a:solidFill>
                <a:latin typeface="Aileron"/>
                <a:ea typeface="Aileron"/>
                <a:cs typeface="Aileron"/>
                <a:sym typeface="Aileron"/>
              </a:rPr>
              <a:t>Focus on </a:t>
            </a:r>
            <a:r>
              <a:rPr lang="en-US" sz="1780" b="1" spc="53" dirty="0">
                <a:solidFill>
                  <a:srgbClr val="260E0D"/>
                </a:solidFill>
                <a:latin typeface="Aileron Bold"/>
                <a:ea typeface="Aileron Bold"/>
                <a:cs typeface="Aileron Bold"/>
                <a:sym typeface="Aileron Bold"/>
              </a:rPr>
              <a:t>Individualized</a:t>
            </a:r>
            <a:r>
              <a:rPr lang="en-US" sz="1780" spc="53" dirty="0">
                <a:solidFill>
                  <a:srgbClr val="260E0D"/>
                </a:solidFill>
                <a:latin typeface="Aileron"/>
                <a:ea typeface="Aileron"/>
                <a:cs typeface="Aileron"/>
                <a:sym typeface="Aileron"/>
              </a:rPr>
              <a:t> Credit for Prior Learning (</a:t>
            </a:r>
            <a:r>
              <a:rPr lang="en-US" sz="1780" spc="53" dirty="0" err="1">
                <a:solidFill>
                  <a:srgbClr val="260E0D"/>
                </a:solidFill>
                <a:latin typeface="Aileron"/>
                <a:ea typeface="Aileron"/>
                <a:cs typeface="Aileron"/>
                <a:sym typeface="Aileron"/>
              </a:rPr>
              <a:t>iCPL</a:t>
            </a:r>
            <a:r>
              <a:rPr lang="en-US" sz="1780" spc="53" dirty="0">
                <a:solidFill>
                  <a:srgbClr val="260E0D"/>
                </a:solidFill>
                <a:latin typeface="Aileron"/>
                <a:ea typeface="Aileron"/>
                <a:cs typeface="Aileron"/>
                <a:sym typeface="Aileron"/>
              </a:rPr>
              <a:t>) </a:t>
            </a:r>
          </a:p>
          <a:p>
            <a:pPr marL="384371" lvl="1" indent="-192186" algn="l">
              <a:lnSpc>
                <a:spcPts val="3115"/>
              </a:lnSpc>
              <a:buFont typeface="Arial"/>
              <a:buChar char="•"/>
            </a:pPr>
            <a:r>
              <a:rPr lang="en-US" sz="1780" spc="53" dirty="0">
                <a:solidFill>
                  <a:srgbClr val="260E0D"/>
                </a:solidFill>
                <a:latin typeface="Aileron"/>
                <a:ea typeface="Aileron"/>
                <a:cs typeface="Aileron"/>
                <a:sym typeface="Aileron"/>
              </a:rPr>
              <a:t>Develop 3 </a:t>
            </a:r>
            <a:r>
              <a:rPr lang="en-US" sz="1780" spc="53" dirty="0" err="1">
                <a:solidFill>
                  <a:srgbClr val="260E0D"/>
                </a:solidFill>
                <a:latin typeface="Aileron"/>
                <a:ea typeface="Aileron"/>
                <a:cs typeface="Aileron"/>
                <a:sym typeface="Aileron"/>
              </a:rPr>
              <a:t>iCPL</a:t>
            </a:r>
            <a:r>
              <a:rPr lang="en-US" sz="1780" spc="53" dirty="0">
                <a:solidFill>
                  <a:srgbClr val="260E0D"/>
                </a:solidFill>
                <a:latin typeface="Aileron"/>
                <a:ea typeface="Aileron"/>
                <a:cs typeface="Aileron"/>
                <a:sym typeface="Aileron"/>
              </a:rPr>
              <a:t> requests</a:t>
            </a:r>
          </a:p>
          <a:p>
            <a:pPr marL="384371" lvl="1" indent="-192186" algn="l">
              <a:lnSpc>
                <a:spcPts val="3115"/>
              </a:lnSpc>
              <a:buFont typeface="Arial"/>
              <a:buChar char="•"/>
            </a:pPr>
            <a:r>
              <a:rPr lang="en-US" sz="1780" spc="53" dirty="0">
                <a:solidFill>
                  <a:srgbClr val="260E0D"/>
                </a:solidFill>
                <a:latin typeface="Aileron"/>
                <a:ea typeface="Aileron"/>
                <a:cs typeface="Aileron"/>
                <a:sym typeface="Aileron"/>
              </a:rPr>
              <a:t>Remaining requests developed with the mentor/advisor</a:t>
            </a:r>
          </a:p>
          <a:p>
            <a:pPr algn="l">
              <a:lnSpc>
                <a:spcPts val="3115"/>
              </a:lnSpc>
            </a:pPr>
            <a:r>
              <a:rPr lang="en-US" sz="1780" spc="53" dirty="0">
                <a:solidFill>
                  <a:srgbClr val="260E0D"/>
                </a:solidFill>
                <a:latin typeface="Aileron"/>
                <a:ea typeface="Aileron"/>
                <a:cs typeface="Aileron"/>
                <a:sym typeface="Aileron"/>
              </a:rPr>
              <a:t> </a:t>
            </a:r>
          </a:p>
        </p:txBody>
      </p:sp>
      <p:sp>
        <p:nvSpPr>
          <p:cNvPr id="54" name="TextBox 54"/>
          <p:cNvSpPr txBox="1"/>
          <p:nvPr/>
        </p:nvSpPr>
        <p:spPr>
          <a:xfrm>
            <a:off x="378124" y="1604808"/>
            <a:ext cx="2514413" cy="922274"/>
          </a:xfrm>
          <a:prstGeom prst="rect">
            <a:avLst/>
          </a:prstGeom>
        </p:spPr>
        <p:txBody>
          <a:bodyPr lIns="0" tIns="0" rIns="0" bIns="0" rtlCol="0" anchor="t">
            <a:spAutoFit/>
          </a:bodyPr>
          <a:lstStyle/>
          <a:p>
            <a:pPr marL="0" lvl="0" indent="0" algn="ctr">
              <a:lnSpc>
                <a:spcPts val="3607"/>
              </a:lnSpc>
              <a:spcBef>
                <a:spcPct val="0"/>
              </a:spcBef>
            </a:pPr>
            <a:r>
              <a:rPr lang="en-US" sz="2933" b="1" spc="175" dirty="0">
                <a:solidFill>
                  <a:srgbClr val="260E0D"/>
                </a:solidFill>
                <a:latin typeface="Aileron Ultra-Bold"/>
                <a:ea typeface="Aileron Ultra-Bold"/>
                <a:cs typeface="Aileron Ultra-Bold"/>
                <a:sym typeface="Aileron Ultra-Bold"/>
              </a:rPr>
              <a:t>EDPL 2005:  COURSE</a:t>
            </a:r>
          </a:p>
        </p:txBody>
      </p:sp>
      <p:sp>
        <p:nvSpPr>
          <p:cNvPr id="55" name="TextBox 55"/>
          <p:cNvSpPr txBox="1"/>
          <p:nvPr/>
        </p:nvSpPr>
        <p:spPr>
          <a:xfrm>
            <a:off x="0" y="2607466"/>
            <a:ext cx="3381806" cy="461941"/>
          </a:xfrm>
          <a:prstGeom prst="rect">
            <a:avLst/>
          </a:prstGeom>
        </p:spPr>
        <p:txBody>
          <a:bodyPr lIns="0" tIns="0" rIns="0" bIns="0" rtlCol="0" anchor="t">
            <a:spAutoFit/>
          </a:bodyPr>
          <a:lstStyle/>
          <a:p>
            <a:pPr algn="ctr">
              <a:lnSpc>
                <a:spcPts val="1838"/>
              </a:lnSpc>
            </a:pPr>
            <a:r>
              <a:rPr lang="en-US" sz="1313" b="1" dirty="0">
                <a:solidFill>
                  <a:srgbClr val="260E0D"/>
                </a:solidFill>
                <a:latin typeface="Canva Sans 2 Bold"/>
                <a:ea typeface="Canva Sans 2 Bold"/>
                <a:cs typeface="Canva Sans 2 Bold"/>
                <a:sym typeface="Canva Sans 2 Bold"/>
              </a:rPr>
              <a:t>Prior Learning  Assessment </a:t>
            </a:r>
          </a:p>
          <a:p>
            <a:pPr algn="ctr">
              <a:lnSpc>
                <a:spcPts val="1838"/>
              </a:lnSpc>
            </a:pPr>
            <a:r>
              <a:rPr lang="en-US" sz="1313" b="1" dirty="0">
                <a:solidFill>
                  <a:srgbClr val="260E0D"/>
                </a:solidFill>
                <a:latin typeface="Canva Sans 2 Bold"/>
                <a:ea typeface="Canva Sans 2 Bold"/>
                <a:cs typeface="Canva Sans 2 Bold"/>
                <a:sym typeface="Canva Sans 2 Bold"/>
              </a:rPr>
              <a:t>Introductory,  2 credits</a:t>
            </a:r>
          </a:p>
        </p:txBody>
      </p:sp>
      <p:pic>
        <p:nvPicPr>
          <p:cNvPr id="110" name="Audio 109">
            <a:extLst>
              <a:ext uri="{FF2B5EF4-FFF2-40B4-BE49-F238E27FC236}">
                <a16:creationId xmlns:a16="http://schemas.microsoft.com/office/drawing/2014/main" id="{E827A619-C384-E9A4-B2C0-1217B2F86A6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88400" y="6350000"/>
            <a:ext cx="812800" cy="812800"/>
          </a:xfrm>
          <a:prstGeom prst="rect">
            <a:avLst/>
          </a:prstGeom>
        </p:spPr>
      </p:pic>
      <p:sp>
        <p:nvSpPr>
          <p:cNvPr id="57" name="Title 56">
            <a:extLst>
              <a:ext uri="{FF2B5EF4-FFF2-40B4-BE49-F238E27FC236}">
                <a16:creationId xmlns:a16="http://schemas.microsoft.com/office/drawing/2014/main" id="{4A246650-897D-B13D-E1A7-AC0BBE764620}"/>
              </a:ext>
            </a:extLst>
          </p:cNvPr>
          <p:cNvSpPr>
            <a:spLocks noGrp="1"/>
          </p:cNvSpPr>
          <p:nvPr>
            <p:ph type="title"/>
          </p:nvPr>
        </p:nvSpPr>
        <p:spPr/>
        <p:txBody>
          <a:bodyPr>
            <a:normAutofit/>
          </a:bodyPr>
          <a:lstStyle/>
          <a:p>
            <a:r>
              <a:rPr lang="en-US" b="1" dirty="0">
                <a:solidFill>
                  <a:srgbClr val="260E0D"/>
                </a:solidFill>
                <a:latin typeface="Canva Sans 1 Bold"/>
                <a:ea typeface="Canva Sans 1 Bold"/>
                <a:cs typeface="Canva Sans 1 Bold"/>
                <a:sym typeface="Canva Sans 1 Bold"/>
              </a:rPr>
              <a:t>Overview of Course Modules</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Tm="97661"/>
    </mc:Choice>
    <mc:Fallback xmlns="">
      <p:transition spd="slow" advTm="976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DD6F2"/>
        </a:solidFill>
        <a:effectLst/>
      </p:bgPr>
    </p:bg>
    <p:spTree>
      <p:nvGrpSpPr>
        <p:cNvPr id="1" name=""/>
        <p:cNvGrpSpPr/>
        <p:nvPr/>
      </p:nvGrpSpPr>
      <p:grpSpPr>
        <a:xfrm>
          <a:off x="0" y="0"/>
          <a:ext cx="0" cy="0"/>
          <a:chOff x="0" y="0"/>
          <a:chExt cx="0" cy="0"/>
        </a:xfrm>
      </p:grpSpPr>
      <p:sp>
        <p:nvSpPr>
          <p:cNvPr id="3" name="Freeform 3"/>
          <p:cNvSpPr/>
          <p:nvPr/>
        </p:nvSpPr>
        <p:spPr>
          <a:xfrm>
            <a:off x="707469" y="1494855"/>
            <a:ext cx="783058" cy="736075"/>
          </a:xfrm>
          <a:custGeom>
            <a:avLst/>
            <a:gdLst/>
            <a:ahLst/>
            <a:cxnLst/>
            <a:rect l="l" t="t" r="r" b="b"/>
            <a:pathLst>
              <a:path w="783058" h="736075">
                <a:moveTo>
                  <a:pt x="0" y="0"/>
                </a:moveTo>
                <a:lnTo>
                  <a:pt x="783059" y="0"/>
                </a:lnTo>
                <a:lnTo>
                  <a:pt x="783059" y="736074"/>
                </a:lnTo>
                <a:lnTo>
                  <a:pt x="0" y="73607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4" name="Freeform 4"/>
          <p:cNvSpPr/>
          <p:nvPr/>
        </p:nvSpPr>
        <p:spPr>
          <a:xfrm>
            <a:off x="638902" y="2863842"/>
            <a:ext cx="920193" cy="920193"/>
          </a:xfrm>
          <a:custGeom>
            <a:avLst/>
            <a:gdLst/>
            <a:ahLst/>
            <a:cxnLst/>
            <a:rect l="l" t="t" r="r" b="b"/>
            <a:pathLst>
              <a:path w="920193" h="920193">
                <a:moveTo>
                  <a:pt x="0" y="0"/>
                </a:moveTo>
                <a:lnTo>
                  <a:pt x="920193" y="0"/>
                </a:lnTo>
                <a:lnTo>
                  <a:pt x="920193" y="920194"/>
                </a:lnTo>
                <a:lnTo>
                  <a:pt x="0" y="92019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5" name="Freeform 5"/>
          <p:cNvSpPr/>
          <p:nvPr/>
        </p:nvSpPr>
        <p:spPr>
          <a:xfrm>
            <a:off x="707469" y="4865121"/>
            <a:ext cx="944244" cy="941883"/>
          </a:xfrm>
          <a:custGeom>
            <a:avLst/>
            <a:gdLst/>
            <a:ahLst/>
            <a:cxnLst/>
            <a:rect l="l" t="t" r="r" b="b"/>
            <a:pathLst>
              <a:path w="944244" h="941883">
                <a:moveTo>
                  <a:pt x="0" y="0"/>
                </a:moveTo>
                <a:lnTo>
                  <a:pt x="944244" y="0"/>
                </a:lnTo>
                <a:lnTo>
                  <a:pt x="944244" y="941883"/>
                </a:lnTo>
                <a:lnTo>
                  <a:pt x="0" y="94188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pic>
        <p:nvPicPr>
          <p:cNvPr id="80" name="Audio 79">
            <a:extLst>
              <a:ext uri="{FF2B5EF4-FFF2-40B4-BE49-F238E27FC236}">
                <a16:creationId xmlns:a16="http://schemas.microsoft.com/office/drawing/2014/main" id="{C66B21F5-99E5-AB70-165D-B6CE1CEAAB1F}"/>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8788400" y="6350000"/>
            <a:ext cx="812800" cy="812800"/>
          </a:xfrm>
          <a:prstGeom prst="rect">
            <a:avLst/>
          </a:prstGeom>
        </p:spPr>
      </p:pic>
      <p:sp>
        <p:nvSpPr>
          <p:cNvPr id="7" name="Title 6">
            <a:extLst>
              <a:ext uri="{FF2B5EF4-FFF2-40B4-BE49-F238E27FC236}">
                <a16:creationId xmlns:a16="http://schemas.microsoft.com/office/drawing/2014/main" id="{79BAFCE2-3A56-800C-154C-A0699AA04AE4}"/>
              </a:ext>
            </a:extLst>
          </p:cNvPr>
          <p:cNvSpPr>
            <a:spLocks noGrp="1"/>
          </p:cNvSpPr>
          <p:nvPr>
            <p:ph type="title"/>
          </p:nvPr>
        </p:nvSpPr>
        <p:spPr/>
        <p:txBody>
          <a:bodyPr>
            <a:normAutofit fontScale="90000"/>
          </a:bodyPr>
          <a:lstStyle/>
          <a:p>
            <a:r>
              <a:rPr lang="en-US" b="1" dirty="0">
                <a:solidFill>
                  <a:srgbClr val="260E0D"/>
                </a:solidFill>
                <a:latin typeface="Canva Sans 1 Bold"/>
                <a:ea typeface="Canva Sans 1 Bold"/>
                <a:cs typeface="Canva Sans 1 Bold"/>
                <a:sym typeface="Canva Sans 1 Bold"/>
              </a:rPr>
              <a:t>How to be successful in this course</a:t>
            </a:r>
            <a:endParaRPr lang="en-US" dirty="0"/>
          </a:p>
        </p:txBody>
      </p:sp>
      <p:sp>
        <p:nvSpPr>
          <p:cNvPr id="8" name="Content Placeholder 7">
            <a:extLst>
              <a:ext uri="{FF2B5EF4-FFF2-40B4-BE49-F238E27FC236}">
                <a16:creationId xmlns:a16="http://schemas.microsoft.com/office/drawing/2014/main" id="{98D99767-FEB6-781B-9183-BA99AD0504DE}"/>
              </a:ext>
            </a:extLst>
          </p:cNvPr>
          <p:cNvSpPr>
            <a:spLocks noGrp="1"/>
          </p:cNvSpPr>
          <p:nvPr>
            <p:ph idx="1"/>
          </p:nvPr>
        </p:nvSpPr>
        <p:spPr>
          <a:xfrm>
            <a:off x="2057400" y="1600200"/>
            <a:ext cx="6629400" cy="4525963"/>
          </a:xfrm>
        </p:spPr>
        <p:txBody>
          <a:bodyPr>
            <a:normAutofit fontScale="70000" lnSpcReduction="20000"/>
          </a:bodyPr>
          <a:lstStyle/>
          <a:p>
            <a:pPr marL="0" indent="0">
              <a:lnSpc>
                <a:spcPts val="3079"/>
              </a:lnSpc>
              <a:buNone/>
            </a:pPr>
            <a:r>
              <a:rPr lang="en-US" b="1" dirty="0">
                <a:solidFill>
                  <a:srgbClr val="000000"/>
                </a:solidFill>
                <a:latin typeface="Canva Sans 1 Bold"/>
                <a:ea typeface="Canva Sans 1 Bold"/>
                <a:cs typeface="Canva Sans 1 Bold"/>
                <a:sym typeface="Canva Sans 1 Bold"/>
              </a:rPr>
              <a:t>Review </a:t>
            </a:r>
            <a:r>
              <a:rPr lang="en-US" dirty="0">
                <a:solidFill>
                  <a:srgbClr val="000000"/>
                </a:solidFill>
                <a:latin typeface="Canva Sans 1"/>
                <a:ea typeface="Canva Sans 1"/>
                <a:cs typeface="Canva Sans 1"/>
                <a:sym typeface="Canva Sans 1"/>
              </a:rPr>
              <a:t>the syllabus and course information.  </a:t>
            </a:r>
          </a:p>
          <a:p>
            <a:pPr marL="0" indent="0" algn="ctr">
              <a:lnSpc>
                <a:spcPts val="3079"/>
              </a:lnSpc>
              <a:buNone/>
            </a:pPr>
            <a:endParaRPr lang="en-US" dirty="0">
              <a:solidFill>
                <a:srgbClr val="000000"/>
              </a:solidFill>
              <a:latin typeface="Canva Sans 1"/>
              <a:ea typeface="Canva Sans 1"/>
              <a:cs typeface="Canva Sans 1"/>
              <a:sym typeface="Canva Sans 1"/>
            </a:endParaRPr>
          </a:p>
          <a:p>
            <a:pPr marL="0" indent="0">
              <a:lnSpc>
                <a:spcPts val="3079"/>
              </a:lnSpc>
              <a:buNone/>
            </a:pPr>
            <a:r>
              <a:rPr lang="en-US" b="1" dirty="0">
                <a:solidFill>
                  <a:srgbClr val="000000"/>
                </a:solidFill>
                <a:latin typeface="Canva Sans 1 Bold"/>
                <a:ea typeface="Canva Sans 1 Bold"/>
                <a:cs typeface="Canva Sans 1 Bold"/>
                <a:sym typeface="Canva Sans 1 Bold"/>
              </a:rPr>
              <a:t>Read &amp; apply</a:t>
            </a:r>
            <a:r>
              <a:rPr lang="en-US" dirty="0">
                <a:solidFill>
                  <a:srgbClr val="000000"/>
                </a:solidFill>
                <a:latin typeface="Canva Sans 1 Bold"/>
                <a:ea typeface="Canva Sans 1 Bold"/>
                <a:cs typeface="Canva Sans 1 Bold"/>
                <a:sym typeface="Canva Sans 1 Bold"/>
              </a:rPr>
              <a:t> </a:t>
            </a:r>
            <a:r>
              <a:rPr lang="en-US" dirty="0">
                <a:solidFill>
                  <a:srgbClr val="000000"/>
                </a:solidFill>
                <a:latin typeface="Canva Sans 1"/>
                <a:ea typeface="Canva Sans 1"/>
                <a:cs typeface="Canva Sans 1"/>
                <a:sym typeface="Canva Sans 1"/>
              </a:rPr>
              <a:t>the feedback from your instructor who has served in the evaluator role and will help you to present your experiential knowledge in the strongest and clearest way. </a:t>
            </a:r>
          </a:p>
          <a:p>
            <a:pPr marL="0" indent="0">
              <a:lnSpc>
                <a:spcPts val="3079"/>
              </a:lnSpc>
              <a:buNone/>
            </a:pPr>
            <a:endParaRPr lang="en-US" dirty="0">
              <a:solidFill>
                <a:srgbClr val="000000"/>
              </a:solidFill>
              <a:latin typeface="Canva Sans 1"/>
              <a:ea typeface="Canva Sans 1"/>
              <a:cs typeface="Canva Sans 1"/>
              <a:sym typeface="Canva Sans 1"/>
            </a:endParaRPr>
          </a:p>
          <a:p>
            <a:pPr marL="0" indent="0">
              <a:lnSpc>
                <a:spcPts val="3079"/>
              </a:lnSpc>
              <a:buNone/>
            </a:pPr>
            <a:r>
              <a:rPr lang="en-US" b="1" dirty="0">
                <a:solidFill>
                  <a:srgbClr val="000000"/>
                </a:solidFill>
                <a:latin typeface="Canva Sans 1 Bold"/>
                <a:ea typeface="Canva Sans 1 Bold"/>
                <a:cs typeface="Canva Sans 1 Bold"/>
                <a:sym typeface="Canva Sans 1 Bold"/>
              </a:rPr>
              <a:t>Give yourself adequate time </a:t>
            </a:r>
            <a:r>
              <a:rPr lang="en-US" dirty="0">
                <a:solidFill>
                  <a:srgbClr val="000000"/>
                </a:solidFill>
                <a:latin typeface="Canva Sans 1"/>
                <a:ea typeface="Canva Sans 1"/>
                <a:cs typeface="Canva Sans 1"/>
                <a:sym typeface="Canva Sans 1"/>
              </a:rPr>
              <a:t>to think about and reflect on your learning to maximize chances for success. </a:t>
            </a:r>
          </a:p>
          <a:p>
            <a:pPr marL="0" indent="0">
              <a:lnSpc>
                <a:spcPts val="3079"/>
              </a:lnSpc>
              <a:buNone/>
            </a:pPr>
            <a:endParaRPr lang="en-US" dirty="0">
              <a:solidFill>
                <a:srgbClr val="000000"/>
              </a:solidFill>
              <a:latin typeface="Canva Sans 1"/>
              <a:ea typeface="Canva Sans 1"/>
              <a:cs typeface="Canva Sans 1"/>
              <a:sym typeface="Canva Sans 1"/>
            </a:endParaRPr>
          </a:p>
          <a:p>
            <a:pPr marL="0" indent="0">
              <a:lnSpc>
                <a:spcPts val="3079"/>
              </a:lnSpc>
              <a:buNone/>
            </a:pPr>
            <a:endParaRPr lang="en-US" dirty="0">
              <a:solidFill>
                <a:srgbClr val="000000"/>
              </a:solidFill>
              <a:latin typeface="Canva Sans 1"/>
              <a:ea typeface="Canva Sans 1"/>
              <a:cs typeface="Canva Sans 1"/>
              <a:sym typeface="Canva Sans 1"/>
            </a:endParaRPr>
          </a:p>
          <a:p>
            <a:pPr marL="0" indent="0">
              <a:buNone/>
            </a:pPr>
            <a:endParaRPr lang="en-US"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1339"/>
    </mc:Choice>
    <mc:Fallback xmlns="">
      <p:transition spd="slow" advTm="31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DD6F2"/>
        </a:solidFill>
        <a:effectLst/>
      </p:bgPr>
    </p:bg>
    <p:spTree>
      <p:nvGrpSpPr>
        <p:cNvPr id="1" name=""/>
        <p:cNvGrpSpPr/>
        <p:nvPr/>
      </p:nvGrpSpPr>
      <p:grpSpPr>
        <a:xfrm>
          <a:off x="0" y="0"/>
          <a:ext cx="0" cy="0"/>
          <a:chOff x="0" y="0"/>
          <a:chExt cx="0" cy="0"/>
        </a:xfrm>
      </p:grpSpPr>
      <p:sp>
        <p:nvSpPr>
          <p:cNvPr id="2" name="Freeform 2"/>
          <p:cNvSpPr/>
          <p:nvPr/>
        </p:nvSpPr>
        <p:spPr>
          <a:xfrm>
            <a:off x="3428638" y="2217822"/>
            <a:ext cx="3152814" cy="3769669"/>
          </a:xfrm>
          <a:custGeom>
            <a:avLst/>
            <a:gdLst/>
            <a:ahLst/>
            <a:cxnLst/>
            <a:rect l="l" t="t" r="r" b="b"/>
            <a:pathLst>
              <a:path w="3152814" h="3769669">
                <a:moveTo>
                  <a:pt x="0" y="0"/>
                </a:moveTo>
                <a:lnTo>
                  <a:pt x="3152814" y="0"/>
                </a:lnTo>
                <a:lnTo>
                  <a:pt x="3152814" y="3769669"/>
                </a:lnTo>
                <a:lnTo>
                  <a:pt x="0" y="376966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3" name="Freeform 3"/>
          <p:cNvSpPr/>
          <p:nvPr/>
        </p:nvSpPr>
        <p:spPr>
          <a:xfrm>
            <a:off x="6032675" y="411099"/>
            <a:ext cx="1097554" cy="1097554"/>
          </a:xfrm>
          <a:custGeom>
            <a:avLst/>
            <a:gdLst/>
            <a:ahLst/>
            <a:cxnLst/>
            <a:rect l="l" t="t" r="r" b="b"/>
            <a:pathLst>
              <a:path w="1097554" h="1097554">
                <a:moveTo>
                  <a:pt x="0" y="0"/>
                </a:moveTo>
                <a:lnTo>
                  <a:pt x="1097554" y="0"/>
                </a:lnTo>
                <a:lnTo>
                  <a:pt x="1097554" y="1097555"/>
                </a:lnTo>
                <a:lnTo>
                  <a:pt x="0" y="109755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4" name="Freeform 4"/>
          <p:cNvSpPr/>
          <p:nvPr/>
        </p:nvSpPr>
        <p:spPr>
          <a:xfrm>
            <a:off x="1232992" y="3564563"/>
            <a:ext cx="1113776" cy="1076186"/>
          </a:xfrm>
          <a:custGeom>
            <a:avLst/>
            <a:gdLst/>
            <a:ahLst/>
            <a:cxnLst/>
            <a:rect l="l" t="t" r="r" b="b"/>
            <a:pathLst>
              <a:path w="1113776" h="1076186">
                <a:moveTo>
                  <a:pt x="0" y="0"/>
                </a:moveTo>
                <a:lnTo>
                  <a:pt x="1113777" y="0"/>
                </a:lnTo>
                <a:lnTo>
                  <a:pt x="1113777" y="1076187"/>
                </a:lnTo>
                <a:lnTo>
                  <a:pt x="0" y="107618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5" name="Freeform 5"/>
          <p:cNvSpPr/>
          <p:nvPr/>
        </p:nvSpPr>
        <p:spPr>
          <a:xfrm>
            <a:off x="7385437" y="2544445"/>
            <a:ext cx="1156821" cy="1116332"/>
          </a:xfrm>
          <a:custGeom>
            <a:avLst/>
            <a:gdLst/>
            <a:ahLst/>
            <a:cxnLst/>
            <a:rect l="l" t="t" r="r" b="b"/>
            <a:pathLst>
              <a:path w="1156821" h="1116332">
                <a:moveTo>
                  <a:pt x="0" y="0"/>
                </a:moveTo>
                <a:lnTo>
                  <a:pt x="1156821" y="0"/>
                </a:lnTo>
                <a:lnTo>
                  <a:pt x="1156821" y="1116333"/>
                </a:lnTo>
                <a:lnTo>
                  <a:pt x="0" y="111633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6" name="Freeform 6"/>
          <p:cNvSpPr/>
          <p:nvPr/>
        </p:nvSpPr>
        <p:spPr>
          <a:xfrm>
            <a:off x="7572052" y="5227732"/>
            <a:ext cx="999162" cy="1074367"/>
          </a:xfrm>
          <a:custGeom>
            <a:avLst/>
            <a:gdLst/>
            <a:ahLst/>
            <a:cxnLst/>
            <a:rect l="l" t="t" r="r" b="b"/>
            <a:pathLst>
              <a:path w="999162" h="1074367">
                <a:moveTo>
                  <a:pt x="0" y="0"/>
                </a:moveTo>
                <a:lnTo>
                  <a:pt x="999162" y="0"/>
                </a:lnTo>
                <a:lnTo>
                  <a:pt x="999162" y="1074368"/>
                </a:lnTo>
                <a:lnTo>
                  <a:pt x="0" y="107436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7" name="Freeform 7"/>
          <p:cNvSpPr/>
          <p:nvPr/>
        </p:nvSpPr>
        <p:spPr>
          <a:xfrm>
            <a:off x="1789880" y="1508654"/>
            <a:ext cx="1267630" cy="1253370"/>
          </a:xfrm>
          <a:custGeom>
            <a:avLst/>
            <a:gdLst/>
            <a:ahLst/>
            <a:cxnLst/>
            <a:rect l="l" t="t" r="r" b="b"/>
            <a:pathLst>
              <a:path w="1267630" h="1253370">
                <a:moveTo>
                  <a:pt x="0" y="0"/>
                </a:moveTo>
                <a:lnTo>
                  <a:pt x="1267631" y="0"/>
                </a:lnTo>
                <a:lnTo>
                  <a:pt x="1267631" y="1253369"/>
                </a:lnTo>
                <a:lnTo>
                  <a:pt x="0" y="1253369"/>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p>
        </p:txBody>
      </p:sp>
      <p:sp>
        <p:nvSpPr>
          <p:cNvPr id="8" name="Freeform 8"/>
          <p:cNvSpPr/>
          <p:nvPr/>
        </p:nvSpPr>
        <p:spPr>
          <a:xfrm>
            <a:off x="1045775" y="5919334"/>
            <a:ext cx="1038456" cy="1088814"/>
          </a:xfrm>
          <a:custGeom>
            <a:avLst/>
            <a:gdLst/>
            <a:ahLst/>
            <a:cxnLst/>
            <a:rect l="l" t="t" r="r" b="b"/>
            <a:pathLst>
              <a:path w="1038456" h="1088814">
                <a:moveTo>
                  <a:pt x="0" y="0"/>
                </a:moveTo>
                <a:lnTo>
                  <a:pt x="1038456" y="0"/>
                </a:lnTo>
                <a:lnTo>
                  <a:pt x="1038456" y="1088814"/>
                </a:lnTo>
                <a:lnTo>
                  <a:pt x="0" y="1088814"/>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p>
        </p:txBody>
      </p:sp>
      <p:sp>
        <p:nvSpPr>
          <p:cNvPr id="9" name="TextBox 9"/>
          <p:cNvSpPr txBox="1"/>
          <p:nvPr/>
        </p:nvSpPr>
        <p:spPr>
          <a:xfrm>
            <a:off x="5107479" y="1556279"/>
            <a:ext cx="3763953" cy="356743"/>
          </a:xfrm>
          <a:prstGeom prst="rect">
            <a:avLst/>
          </a:prstGeom>
        </p:spPr>
        <p:txBody>
          <a:bodyPr lIns="0" tIns="0" rIns="0" bIns="0" rtlCol="0" anchor="t">
            <a:spAutoFit/>
          </a:bodyPr>
          <a:lstStyle/>
          <a:p>
            <a:pPr algn="l">
              <a:lnSpc>
                <a:spcPts val="2911"/>
              </a:lnSpc>
              <a:spcBef>
                <a:spcPct val="0"/>
              </a:spcBef>
            </a:pPr>
            <a:r>
              <a:rPr lang="en-US" sz="2079" dirty="0">
                <a:solidFill>
                  <a:srgbClr val="000000"/>
                </a:solidFill>
                <a:latin typeface="Aileron"/>
                <a:ea typeface="Aileron"/>
                <a:cs typeface="Aileron"/>
                <a:sym typeface="Aileron"/>
              </a:rPr>
              <a:t>Learning/Assessing Learning </a:t>
            </a:r>
          </a:p>
        </p:txBody>
      </p:sp>
      <p:sp>
        <p:nvSpPr>
          <p:cNvPr id="10" name="TextBox 10"/>
          <p:cNvSpPr txBox="1"/>
          <p:nvPr/>
        </p:nvSpPr>
        <p:spPr>
          <a:xfrm>
            <a:off x="754254" y="4764575"/>
            <a:ext cx="2071253" cy="718693"/>
          </a:xfrm>
          <a:prstGeom prst="rect">
            <a:avLst/>
          </a:prstGeom>
        </p:spPr>
        <p:txBody>
          <a:bodyPr lIns="0" tIns="0" rIns="0" bIns="0" rtlCol="0" anchor="t">
            <a:spAutoFit/>
          </a:bodyPr>
          <a:lstStyle/>
          <a:p>
            <a:pPr algn="l">
              <a:lnSpc>
                <a:spcPts val="2911"/>
              </a:lnSpc>
              <a:spcBef>
                <a:spcPct val="0"/>
              </a:spcBef>
            </a:pPr>
            <a:r>
              <a:rPr lang="en-US" sz="2079" dirty="0">
                <a:solidFill>
                  <a:srgbClr val="000000"/>
                </a:solidFill>
                <a:latin typeface="Aileron"/>
                <a:ea typeface="Aileron"/>
                <a:cs typeface="Aileron"/>
                <a:sym typeface="Aileron"/>
              </a:rPr>
              <a:t>Writing/Revision Skills</a:t>
            </a:r>
          </a:p>
        </p:txBody>
      </p:sp>
      <p:sp>
        <p:nvSpPr>
          <p:cNvPr id="11" name="TextBox 11"/>
          <p:cNvSpPr txBox="1"/>
          <p:nvPr/>
        </p:nvSpPr>
        <p:spPr>
          <a:xfrm>
            <a:off x="7572052" y="3719497"/>
            <a:ext cx="2086945" cy="718693"/>
          </a:xfrm>
          <a:prstGeom prst="rect">
            <a:avLst/>
          </a:prstGeom>
        </p:spPr>
        <p:txBody>
          <a:bodyPr lIns="0" tIns="0" rIns="0" bIns="0" rtlCol="0" anchor="t">
            <a:spAutoFit/>
          </a:bodyPr>
          <a:lstStyle/>
          <a:p>
            <a:pPr algn="l">
              <a:lnSpc>
                <a:spcPts val="2911"/>
              </a:lnSpc>
              <a:spcBef>
                <a:spcPct val="0"/>
              </a:spcBef>
            </a:pPr>
            <a:r>
              <a:rPr lang="en-US" sz="2079" dirty="0">
                <a:solidFill>
                  <a:srgbClr val="000000"/>
                </a:solidFill>
                <a:latin typeface="Aileron"/>
                <a:ea typeface="Aileron"/>
                <a:cs typeface="Aileron"/>
                <a:sym typeface="Aileron"/>
              </a:rPr>
              <a:t>Identifying Competencies</a:t>
            </a:r>
          </a:p>
        </p:txBody>
      </p:sp>
      <p:sp>
        <p:nvSpPr>
          <p:cNvPr id="12" name="TextBox 12"/>
          <p:cNvSpPr txBox="1"/>
          <p:nvPr/>
        </p:nvSpPr>
        <p:spPr>
          <a:xfrm>
            <a:off x="7115891" y="6359250"/>
            <a:ext cx="2384092" cy="718693"/>
          </a:xfrm>
          <a:prstGeom prst="rect">
            <a:avLst/>
          </a:prstGeom>
        </p:spPr>
        <p:txBody>
          <a:bodyPr lIns="0" tIns="0" rIns="0" bIns="0" rtlCol="0" anchor="t">
            <a:spAutoFit/>
          </a:bodyPr>
          <a:lstStyle/>
          <a:p>
            <a:pPr algn="l">
              <a:lnSpc>
                <a:spcPts val="2911"/>
              </a:lnSpc>
            </a:pPr>
            <a:r>
              <a:rPr lang="en-US" sz="2079" dirty="0">
                <a:solidFill>
                  <a:srgbClr val="000000"/>
                </a:solidFill>
                <a:latin typeface="Aileron"/>
                <a:ea typeface="Aileron"/>
                <a:cs typeface="Aileron"/>
                <a:sym typeface="Aileron"/>
              </a:rPr>
              <a:t>Affirming value of </a:t>
            </a:r>
          </a:p>
          <a:p>
            <a:pPr algn="l">
              <a:lnSpc>
                <a:spcPts val="2911"/>
              </a:lnSpc>
              <a:spcBef>
                <a:spcPct val="0"/>
              </a:spcBef>
            </a:pPr>
            <a:r>
              <a:rPr lang="en-US" sz="2079" dirty="0">
                <a:solidFill>
                  <a:srgbClr val="000000"/>
                </a:solidFill>
                <a:latin typeface="Aileron"/>
                <a:ea typeface="Aileron"/>
                <a:cs typeface="Aileron"/>
                <a:sym typeface="Aileron"/>
              </a:rPr>
              <a:t>prior learning</a:t>
            </a:r>
          </a:p>
        </p:txBody>
      </p:sp>
      <p:sp>
        <p:nvSpPr>
          <p:cNvPr id="13" name="TextBox 13"/>
          <p:cNvSpPr txBox="1"/>
          <p:nvPr/>
        </p:nvSpPr>
        <p:spPr>
          <a:xfrm>
            <a:off x="1367293" y="2819352"/>
            <a:ext cx="2112805" cy="356743"/>
          </a:xfrm>
          <a:prstGeom prst="rect">
            <a:avLst/>
          </a:prstGeom>
        </p:spPr>
        <p:txBody>
          <a:bodyPr lIns="0" tIns="0" rIns="0" bIns="0" rtlCol="0" anchor="t">
            <a:spAutoFit/>
          </a:bodyPr>
          <a:lstStyle/>
          <a:p>
            <a:pPr algn="l">
              <a:lnSpc>
                <a:spcPts val="2911"/>
              </a:lnSpc>
              <a:spcBef>
                <a:spcPct val="0"/>
              </a:spcBef>
            </a:pPr>
            <a:r>
              <a:rPr lang="en-US" sz="2079" dirty="0">
                <a:solidFill>
                  <a:srgbClr val="000000"/>
                </a:solidFill>
                <a:latin typeface="Aileron"/>
                <a:ea typeface="Aileron"/>
                <a:cs typeface="Aileron"/>
                <a:sym typeface="Aileron"/>
              </a:rPr>
              <a:t>Critical Thinking</a:t>
            </a:r>
          </a:p>
        </p:txBody>
      </p:sp>
      <p:sp>
        <p:nvSpPr>
          <p:cNvPr id="14" name="TextBox 14"/>
          <p:cNvSpPr txBox="1"/>
          <p:nvPr/>
        </p:nvSpPr>
        <p:spPr>
          <a:xfrm>
            <a:off x="2186665" y="6416116"/>
            <a:ext cx="2920814" cy="356743"/>
          </a:xfrm>
          <a:prstGeom prst="rect">
            <a:avLst/>
          </a:prstGeom>
        </p:spPr>
        <p:txBody>
          <a:bodyPr lIns="0" tIns="0" rIns="0" bIns="0" rtlCol="0" anchor="t">
            <a:spAutoFit/>
          </a:bodyPr>
          <a:lstStyle/>
          <a:p>
            <a:pPr algn="l">
              <a:lnSpc>
                <a:spcPts val="2911"/>
              </a:lnSpc>
              <a:spcBef>
                <a:spcPct val="0"/>
              </a:spcBef>
            </a:pPr>
            <a:r>
              <a:rPr lang="en-US" sz="2079" dirty="0">
                <a:solidFill>
                  <a:srgbClr val="000000"/>
                </a:solidFill>
                <a:latin typeface="Aileron"/>
                <a:ea typeface="Aileron"/>
                <a:cs typeface="Aileron"/>
                <a:sym typeface="Aileron"/>
              </a:rPr>
              <a:t>Peer Assessment</a:t>
            </a:r>
          </a:p>
        </p:txBody>
      </p:sp>
      <p:sp>
        <p:nvSpPr>
          <p:cNvPr id="15" name="TextBox 15"/>
          <p:cNvSpPr txBox="1"/>
          <p:nvPr/>
        </p:nvSpPr>
        <p:spPr>
          <a:xfrm>
            <a:off x="4414005" y="4699588"/>
            <a:ext cx="1319808" cy="737342"/>
          </a:xfrm>
          <a:prstGeom prst="rect">
            <a:avLst/>
          </a:prstGeom>
        </p:spPr>
        <p:txBody>
          <a:bodyPr lIns="0" tIns="0" rIns="0" bIns="0" rtlCol="0" anchor="t">
            <a:spAutoFit/>
          </a:bodyPr>
          <a:lstStyle/>
          <a:p>
            <a:pPr algn="ctr">
              <a:lnSpc>
                <a:spcPts val="2934"/>
              </a:lnSpc>
            </a:pPr>
            <a:r>
              <a:rPr lang="en-US" sz="2095" b="1">
                <a:solidFill>
                  <a:srgbClr val="000000"/>
                </a:solidFill>
                <a:latin typeface="Aileron Bold"/>
                <a:ea typeface="Aileron Bold"/>
                <a:cs typeface="Aileron Bold"/>
                <a:sym typeface="Aileron Bold"/>
              </a:rPr>
              <a:t>Academic </a:t>
            </a:r>
          </a:p>
          <a:p>
            <a:pPr algn="ctr">
              <a:lnSpc>
                <a:spcPts val="2934"/>
              </a:lnSpc>
              <a:spcBef>
                <a:spcPct val="0"/>
              </a:spcBef>
            </a:pPr>
            <a:r>
              <a:rPr lang="en-US" sz="2095" b="1">
                <a:solidFill>
                  <a:srgbClr val="000000"/>
                </a:solidFill>
                <a:latin typeface="Aileron Bold"/>
                <a:ea typeface="Aileron Bold"/>
                <a:cs typeface="Aileron Bold"/>
                <a:sym typeface="Aileron Bold"/>
              </a:rPr>
              <a:t>Skills</a:t>
            </a:r>
          </a:p>
        </p:txBody>
      </p:sp>
      <p:sp>
        <p:nvSpPr>
          <p:cNvPr id="16" name="TextBox 16"/>
          <p:cNvSpPr txBox="1"/>
          <p:nvPr/>
        </p:nvSpPr>
        <p:spPr>
          <a:xfrm>
            <a:off x="4382980" y="2760297"/>
            <a:ext cx="1314388" cy="465329"/>
          </a:xfrm>
          <a:prstGeom prst="rect">
            <a:avLst/>
          </a:prstGeom>
        </p:spPr>
        <p:txBody>
          <a:bodyPr lIns="0" tIns="0" rIns="0" bIns="0" rtlCol="0" anchor="t">
            <a:spAutoFit/>
          </a:bodyPr>
          <a:lstStyle/>
          <a:p>
            <a:pPr algn="l">
              <a:lnSpc>
                <a:spcPts val="3751"/>
              </a:lnSpc>
              <a:spcBef>
                <a:spcPct val="0"/>
              </a:spcBef>
            </a:pPr>
            <a:r>
              <a:rPr lang="en-US" sz="2679" dirty="0">
                <a:solidFill>
                  <a:srgbClr val="000000"/>
                </a:solidFill>
                <a:latin typeface="Aileron"/>
                <a:ea typeface="Aileron"/>
                <a:cs typeface="Aileron"/>
                <a:sym typeface="Aileron"/>
              </a:rPr>
              <a:t>Mindset</a:t>
            </a:r>
          </a:p>
        </p:txBody>
      </p:sp>
      <p:pic>
        <p:nvPicPr>
          <p:cNvPr id="157" name="Audio 156">
            <a:extLst>
              <a:ext uri="{FF2B5EF4-FFF2-40B4-BE49-F238E27FC236}">
                <a16:creationId xmlns:a16="http://schemas.microsoft.com/office/drawing/2014/main" id="{118DE4DD-27D0-5D30-A547-4156C6E090D5}"/>
              </a:ext>
            </a:extLst>
          </p:cNvPr>
          <p:cNvPicPr>
            <a:picLocks noChangeAspect="1"/>
          </p:cNvPicPr>
          <p:nvPr>
            <a:audioFile r:link="rId3"/>
            <p:extLst>
              <p:ext uri="{DAA4B4D4-6D71-4841-9C94-3DE7FCFB9230}">
                <p14:media xmlns:p14="http://schemas.microsoft.com/office/powerpoint/2010/main" r:embed="rId2"/>
              </p:ext>
            </p:extLst>
          </p:nvPr>
        </p:nvPicPr>
        <p:blipFill>
          <a:blip r:embed="rId20"/>
          <a:stretch>
            <a:fillRect/>
          </a:stretch>
        </p:blipFill>
        <p:spPr>
          <a:xfrm>
            <a:off x="8788400" y="6350000"/>
            <a:ext cx="812800" cy="812800"/>
          </a:xfrm>
          <a:prstGeom prst="rect">
            <a:avLst/>
          </a:prstGeom>
        </p:spPr>
      </p:pic>
      <p:sp>
        <p:nvSpPr>
          <p:cNvPr id="18" name="Title 17">
            <a:extLst>
              <a:ext uri="{FF2B5EF4-FFF2-40B4-BE49-F238E27FC236}">
                <a16:creationId xmlns:a16="http://schemas.microsoft.com/office/drawing/2014/main" id="{357E179A-D693-7DA9-79BB-2608F8D148E9}"/>
              </a:ext>
            </a:extLst>
          </p:cNvPr>
          <p:cNvSpPr>
            <a:spLocks noGrp="1"/>
          </p:cNvSpPr>
          <p:nvPr>
            <p:ph type="title"/>
          </p:nvPr>
        </p:nvSpPr>
        <p:spPr/>
        <p:txBody>
          <a:bodyPr>
            <a:normAutofit fontScale="90000"/>
          </a:bodyPr>
          <a:lstStyle/>
          <a:p>
            <a:pPr algn="l"/>
            <a:r>
              <a:rPr lang="en-US" b="1" dirty="0">
                <a:solidFill>
                  <a:srgbClr val="000000"/>
                </a:solidFill>
                <a:latin typeface="Aileron Bold"/>
                <a:ea typeface="Aileron Bold"/>
                <a:cs typeface="Aileron Bold"/>
                <a:sym typeface="Aileron Bold"/>
              </a:rPr>
              <a:t>Skills supported </a:t>
            </a:r>
            <a:br>
              <a:rPr lang="en-US" b="1" dirty="0">
                <a:solidFill>
                  <a:srgbClr val="000000"/>
                </a:solidFill>
                <a:latin typeface="Aileron Bold"/>
                <a:ea typeface="Aileron Bold"/>
                <a:cs typeface="Aileron Bold"/>
                <a:sym typeface="Aileron Bold"/>
              </a:rPr>
            </a:br>
            <a:r>
              <a:rPr lang="en-US" b="1" dirty="0">
                <a:solidFill>
                  <a:srgbClr val="000000"/>
                </a:solidFill>
                <a:latin typeface="Aileron Bold"/>
                <a:ea typeface="Aileron Bold"/>
                <a:cs typeface="Aileron Bold"/>
                <a:sym typeface="Aileron Bold"/>
              </a:rPr>
              <a:t>in this course</a:t>
            </a:r>
            <a:endParaRPr lang="en-US"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0425"/>
    </mc:Choice>
    <mc:Fallback xmlns="">
      <p:transition spd="slow" advTm="804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157"/>
                </p:tgtEl>
              </p:cMediaNode>
            </p:audio>
          </p:childTnLst>
        </p:cTn>
      </p:par>
    </p:tnLst>
    <p:bldLst>
      <p:bldP spid="9" grpId="0"/>
      <p:bldP spid="10" grpId="0"/>
      <p:bldP spid="11" grpId="0"/>
      <p:bldP spid="12" grpId="0"/>
      <p:bldP spid="13" grpId="0"/>
      <p:bldP spid="14" grpId="0"/>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4.8|13.2"/>
</p:tagLst>
</file>

<file path=ppt/tags/tag2.xml><?xml version="1.0" encoding="utf-8"?>
<p:tagLst xmlns:a="http://schemas.openxmlformats.org/drawingml/2006/main" xmlns:r="http://schemas.openxmlformats.org/officeDocument/2006/relationships" xmlns:p="http://schemas.openxmlformats.org/presentationml/2006/main">
  <p:tag name="TIMING" val="|5|5.3|10"/>
</p:tagLst>
</file>

<file path=ppt/tags/tag3.xml><?xml version="1.0" encoding="utf-8"?>
<p:tagLst xmlns:a="http://schemas.openxmlformats.org/drawingml/2006/main" xmlns:r="http://schemas.openxmlformats.org/officeDocument/2006/relationships" xmlns:p="http://schemas.openxmlformats.org/presentationml/2006/main">
  <p:tag name="TIMING" val="|21.7|5.8"/>
</p:tagLst>
</file>

<file path=ppt/tags/tag4.xml><?xml version="1.0" encoding="utf-8"?>
<p:tagLst xmlns:a="http://schemas.openxmlformats.org/drawingml/2006/main" xmlns:r="http://schemas.openxmlformats.org/officeDocument/2006/relationships" xmlns:p="http://schemas.openxmlformats.org/presentationml/2006/main">
  <p:tag name="TIMING" val="|3.8|8.7|8.3|17.5"/>
</p:tagLst>
</file>

<file path=ppt/tags/tag5.xml><?xml version="1.0" encoding="utf-8"?>
<p:tagLst xmlns:a="http://schemas.openxmlformats.org/drawingml/2006/main" xmlns:r="http://schemas.openxmlformats.org/officeDocument/2006/relationships" xmlns:p="http://schemas.openxmlformats.org/presentationml/2006/main">
  <p:tag name="TIMING" val="|0.8|9.8|13.4"/>
</p:tagLst>
</file>

<file path=ppt/tags/tag6.xml><?xml version="1.0" encoding="utf-8"?>
<p:tagLst xmlns:a="http://schemas.openxmlformats.org/drawingml/2006/main" xmlns:r="http://schemas.openxmlformats.org/officeDocument/2006/relationships" xmlns:p="http://schemas.openxmlformats.org/presentationml/2006/main">
  <p:tag name="TIMING" val="|11.1|1.8|2.1|2.8|2.9|3.5|8.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12098</TotalTime>
  <Words>1431</Words>
  <Application>Microsoft Macintosh PowerPoint</Application>
  <PresentationFormat>Custom</PresentationFormat>
  <Paragraphs>123</Paragraphs>
  <Slides>9</Slides>
  <Notes>9</Notes>
  <HiddenSlides>0</HiddenSlides>
  <MMClips>11</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9</vt:i4>
      </vt:variant>
    </vt:vector>
  </HeadingPairs>
  <TitlesOfParts>
    <vt:vector size="23" baseType="lpstr">
      <vt:lpstr>Aileron Bold Italics</vt:lpstr>
      <vt:lpstr>Aptos</vt:lpstr>
      <vt:lpstr>Arial</vt:lpstr>
      <vt:lpstr>Aileron</vt:lpstr>
      <vt:lpstr>Canva Sans 1</vt:lpstr>
      <vt:lpstr>Canva Sans 1 Bold</vt:lpstr>
      <vt:lpstr>Canva Sans 2</vt:lpstr>
      <vt:lpstr>Canva Sans 2 Bold</vt:lpstr>
      <vt:lpstr>Canva Sans 1 Italics</vt:lpstr>
      <vt:lpstr>Aileron Ultra-Bold</vt:lpstr>
      <vt:lpstr>Calibri</vt:lpstr>
      <vt:lpstr>Aileron Bold</vt:lpstr>
      <vt:lpstr>Canva Sans 2 Italics</vt:lpstr>
      <vt:lpstr>Office Theme</vt:lpstr>
      <vt:lpstr>Course Overview </vt:lpstr>
      <vt:lpstr>Course Goals </vt:lpstr>
      <vt:lpstr>What is Credit for Prior Learning (CPL)?</vt:lpstr>
      <vt:lpstr>Assessing knowledge</vt:lpstr>
      <vt:lpstr>Example: Making Tacit Knowledge Conscious - what you will be doing in this course: </vt:lpstr>
      <vt:lpstr>You will engage in:</vt:lpstr>
      <vt:lpstr>Overview of Course Modules</vt:lpstr>
      <vt:lpstr>How to be successful in this course</vt:lpstr>
      <vt:lpstr>Skills supported  in this course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Copy of PRIOR LEARNING ASSESSMENT (Presentation (4:3))</dc:title>
  <dc:creator>Susan Oaks</dc:creator>
  <cp:lastModifiedBy>Allison Moreland</cp:lastModifiedBy>
  <cp:revision>11</cp:revision>
  <dcterms:created xsi:type="dcterms:W3CDTF">2006-08-16T00:00:00Z</dcterms:created>
  <dcterms:modified xsi:type="dcterms:W3CDTF">2025-11-06T20:24:19Z</dcterms:modified>
  <dc:identifier>DAGtKtzpty8</dc:identifier>
</cp:coreProperties>
</file>