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m4a" ContentType="audi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753600" cy="7315200"/>
  <p:notesSz cx="6858000" cy="9144000"/>
  <p:embeddedFontLst>
    <p:embeddedFont>
      <p:font typeface="Aileron" panose="020B0604020202020204" charset="0"/>
      <p:regular r:id="rId11"/>
    </p:embeddedFont>
    <p:embeddedFont>
      <p:font typeface="Aileron Bold" panose="020B0604020202020204" charset="0"/>
      <p:regular r:id="rId12"/>
      <p:bold r:id="rId13"/>
    </p:embeddedFont>
    <p:embeddedFont>
      <p:font typeface="Aileron Bold Italics" panose="020B0604020202020204" charset="0"/>
      <p:regular r:id="rId14"/>
      <p:bold r:id="rId15"/>
      <p:italic r:id="rId16"/>
      <p:boldItalic r:id="rId17"/>
    </p:embeddedFont>
    <p:embeddedFont>
      <p:font typeface="Aileron Ultra-Bold" panose="020B0604020202020204" charset="0"/>
      <p:regular r:id="rId18"/>
      <p:bold r:id="rId19"/>
    </p:embeddedFont>
    <p:embeddedFont>
      <p:font typeface="Canva Sans 1" panose="020B0604020202020204" charset="0"/>
      <p:regular r:id="rId20"/>
    </p:embeddedFont>
    <p:embeddedFont>
      <p:font typeface="Canva Sans 1 Bold" panose="020B0604020202020204" charset="0"/>
      <p:regular r:id="rId21"/>
      <p:bold r:id="rId22"/>
    </p:embeddedFont>
    <p:embeddedFont>
      <p:font typeface="Canva Sans 1 Italics" panose="020B0604020202020204" charset="0"/>
      <p:regular r:id="rId23"/>
      <p:italic r:id="rId24"/>
    </p:embeddedFont>
    <p:embeddedFont>
      <p:font typeface="Canva Sans 2" panose="020B0604020202020204" charset="0"/>
      <p:regular r:id="rId25"/>
    </p:embeddedFont>
    <p:embeddedFont>
      <p:font typeface="Canva Sans 2 Bold" panose="020B0604020202020204" charset="0"/>
      <p:regular r:id="rId26"/>
      <p:bold r:id="rId27"/>
    </p:embeddedFont>
    <p:embeddedFont>
      <p:font typeface="Canva Sans 2 Italics" panose="020B0604020202020204" charset="0"/>
      <p:regular r:id="rId28"/>
      <p:italic r:id="rId2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 autoAdjust="0"/>
    <p:restoredTop sz="94632" autoAdjust="0"/>
  </p:normalViewPr>
  <p:slideViewPr>
    <p:cSldViewPr>
      <p:cViewPr varScale="1">
        <p:scale>
          <a:sx n="68" d="100"/>
          <a:sy n="68" d="100"/>
        </p:scale>
        <p:origin x="1108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font" Target="fonts/font3.fntdata"/><Relationship Id="rId18" Type="http://schemas.openxmlformats.org/officeDocument/2006/relationships/font" Target="fonts/font8.fntdata"/><Relationship Id="rId26" Type="http://schemas.openxmlformats.org/officeDocument/2006/relationships/font" Target="fonts/font16.fntdata"/><Relationship Id="rId3" Type="http://schemas.openxmlformats.org/officeDocument/2006/relationships/slide" Target="slides/slide2.xml"/><Relationship Id="rId21" Type="http://schemas.openxmlformats.org/officeDocument/2006/relationships/font" Target="fonts/font11.fntdata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font" Target="fonts/font7.fntdata"/><Relationship Id="rId25" Type="http://schemas.openxmlformats.org/officeDocument/2006/relationships/font" Target="fonts/font15.fntdata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font" Target="fonts/font6.fntdata"/><Relationship Id="rId20" Type="http://schemas.openxmlformats.org/officeDocument/2006/relationships/font" Target="fonts/font10.fntdata"/><Relationship Id="rId29" Type="http://schemas.openxmlformats.org/officeDocument/2006/relationships/font" Target="fonts/font19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24" Type="http://schemas.openxmlformats.org/officeDocument/2006/relationships/font" Target="fonts/font14.fntdata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font" Target="fonts/font5.fntdata"/><Relationship Id="rId23" Type="http://schemas.openxmlformats.org/officeDocument/2006/relationships/font" Target="fonts/font13.fntdata"/><Relationship Id="rId28" Type="http://schemas.openxmlformats.org/officeDocument/2006/relationships/font" Target="fonts/font18.fntdata"/><Relationship Id="rId10" Type="http://schemas.openxmlformats.org/officeDocument/2006/relationships/slide" Target="slides/slide9.xml"/><Relationship Id="rId19" Type="http://schemas.openxmlformats.org/officeDocument/2006/relationships/font" Target="fonts/font9.fntdata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Relationship Id="rId22" Type="http://schemas.openxmlformats.org/officeDocument/2006/relationships/font" Target="fonts/font12.fntdata"/><Relationship Id="rId27" Type="http://schemas.openxmlformats.org/officeDocument/2006/relationships/font" Target="fonts/font17.fntdata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8/5/2025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8/5/2025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8/5/2025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audio" Target="../media/media2.m4a"/><Relationship Id="rId2" Type="http://schemas.microsoft.com/office/2007/relationships/media" Target="../media/media2.m4a"/><Relationship Id="rId1" Type="http://schemas.openxmlformats.org/officeDocument/2006/relationships/tags" Target="../tags/tag1.xml"/><Relationship Id="rId5" Type="http://schemas.openxmlformats.org/officeDocument/2006/relationships/image" Target="../media/image2.png"/><Relationship Id="rId4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audio" Target="../media/media3.m4a"/><Relationship Id="rId2" Type="http://schemas.microsoft.com/office/2007/relationships/media" Target="../media/media3.m4a"/><Relationship Id="rId1" Type="http://schemas.openxmlformats.org/officeDocument/2006/relationships/tags" Target="../tags/tag2.xml"/><Relationship Id="rId5" Type="http://schemas.openxmlformats.org/officeDocument/2006/relationships/image" Target="../media/image2.png"/><Relationship Id="rId4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audio" Target="../media/media4.m4a"/><Relationship Id="rId2" Type="http://schemas.microsoft.com/office/2007/relationships/media" Target="../media/media4.m4a"/><Relationship Id="rId1" Type="http://schemas.openxmlformats.org/officeDocument/2006/relationships/tags" Target="../tags/tag3.xml"/><Relationship Id="rId5" Type="http://schemas.openxmlformats.org/officeDocument/2006/relationships/image" Target="../media/image2.png"/><Relationship Id="rId4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6.svg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6" Type="http://schemas.openxmlformats.org/officeDocument/2006/relationships/image" Target="../media/image5.png"/><Relationship Id="rId11" Type="http://schemas.openxmlformats.org/officeDocument/2006/relationships/image" Target="../media/image2.png"/><Relationship Id="rId5" Type="http://schemas.openxmlformats.org/officeDocument/2006/relationships/image" Target="../media/image4.sv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audio" Target="../media/media6.m4a"/><Relationship Id="rId2" Type="http://schemas.microsoft.com/office/2007/relationships/media" Target="../media/media6.m4a"/><Relationship Id="rId1" Type="http://schemas.openxmlformats.org/officeDocument/2006/relationships/tags" Target="../tags/tag4.xml"/><Relationship Id="rId5" Type="http://schemas.openxmlformats.org/officeDocument/2006/relationships/image" Target="../media/image2.png"/><Relationship Id="rId4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svg"/><Relationship Id="rId3" Type="http://schemas.openxmlformats.org/officeDocument/2006/relationships/audio" Target="../media/media8.m4a"/><Relationship Id="rId7" Type="http://schemas.openxmlformats.org/officeDocument/2006/relationships/image" Target="../media/image12.png"/><Relationship Id="rId2" Type="http://schemas.microsoft.com/office/2007/relationships/media" Target="../media/media8.m4a"/><Relationship Id="rId1" Type="http://schemas.openxmlformats.org/officeDocument/2006/relationships/tags" Target="../tags/tag5.xml"/><Relationship Id="rId6" Type="http://schemas.openxmlformats.org/officeDocument/2006/relationships/image" Target="../media/image11.svg"/><Relationship Id="rId11" Type="http://schemas.openxmlformats.org/officeDocument/2006/relationships/image" Target="../media/image2.png"/><Relationship Id="rId5" Type="http://schemas.openxmlformats.org/officeDocument/2006/relationships/image" Target="../media/image10.png"/><Relationship Id="rId10" Type="http://schemas.openxmlformats.org/officeDocument/2006/relationships/image" Target="../media/image15.svg"/><Relationship Id="rId4" Type="http://schemas.openxmlformats.org/officeDocument/2006/relationships/slideLayout" Target="../slideLayouts/slideLayout7.xml"/><Relationship Id="rId9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svg"/><Relationship Id="rId13" Type="http://schemas.openxmlformats.org/officeDocument/2006/relationships/image" Target="../media/image24.png"/><Relationship Id="rId18" Type="http://schemas.openxmlformats.org/officeDocument/2006/relationships/image" Target="../media/image29.svg"/><Relationship Id="rId3" Type="http://schemas.openxmlformats.org/officeDocument/2006/relationships/audio" Target="../media/media9.m4a"/><Relationship Id="rId7" Type="http://schemas.openxmlformats.org/officeDocument/2006/relationships/image" Target="../media/image18.png"/><Relationship Id="rId12" Type="http://schemas.openxmlformats.org/officeDocument/2006/relationships/image" Target="../media/image23.svg"/><Relationship Id="rId17" Type="http://schemas.openxmlformats.org/officeDocument/2006/relationships/image" Target="../media/image28.png"/><Relationship Id="rId2" Type="http://schemas.microsoft.com/office/2007/relationships/media" Target="../media/media9.m4a"/><Relationship Id="rId16" Type="http://schemas.openxmlformats.org/officeDocument/2006/relationships/image" Target="../media/image27.svg"/><Relationship Id="rId1" Type="http://schemas.openxmlformats.org/officeDocument/2006/relationships/tags" Target="../tags/tag6.xml"/><Relationship Id="rId6" Type="http://schemas.openxmlformats.org/officeDocument/2006/relationships/image" Target="../media/image17.svg"/><Relationship Id="rId11" Type="http://schemas.openxmlformats.org/officeDocument/2006/relationships/image" Target="../media/image22.png"/><Relationship Id="rId5" Type="http://schemas.openxmlformats.org/officeDocument/2006/relationships/image" Target="../media/image16.png"/><Relationship Id="rId15" Type="http://schemas.openxmlformats.org/officeDocument/2006/relationships/image" Target="../media/image26.png"/><Relationship Id="rId10" Type="http://schemas.openxmlformats.org/officeDocument/2006/relationships/image" Target="../media/image21.svg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7.xml"/><Relationship Id="rId9" Type="http://schemas.openxmlformats.org/officeDocument/2006/relationships/image" Target="../media/image20.png"/><Relationship Id="rId14" Type="http://schemas.openxmlformats.org/officeDocument/2006/relationships/image" Target="../media/image25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DD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326405" y="1096196"/>
            <a:ext cx="7119269" cy="9298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87"/>
              </a:lnSpc>
            </a:pPr>
            <a:endParaRPr/>
          </a:p>
          <a:p>
            <a:pPr algn="ctr">
              <a:lnSpc>
                <a:spcPts val="5463"/>
              </a:lnSpc>
            </a:pPr>
            <a:r>
              <a:rPr lang="en-US" sz="3902" b="1">
                <a:solidFill>
                  <a:srgbClr val="000000"/>
                </a:solidFill>
                <a:latin typeface="Canva Sans 1 Bold"/>
                <a:ea typeface="Canva Sans 1 Bold"/>
                <a:cs typeface="Canva Sans 1 Bold"/>
                <a:sym typeface="Canva Sans 1 Bold"/>
              </a:rPr>
              <a:t>Course Overview </a:t>
            </a:r>
          </a:p>
        </p:txBody>
      </p:sp>
      <p:sp>
        <p:nvSpPr>
          <p:cNvPr id="3" name="Freeform 3"/>
          <p:cNvSpPr/>
          <p:nvPr/>
        </p:nvSpPr>
        <p:spPr>
          <a:xfrm>
            <a:off x="6761149" y="6297940"/>
            <a:ext cx="2824350" cy="823501"/>
          </a:xfrm>
          <a:custGeom>
            <a:avLst/>
            <a:gdLst/>
            <a:ahLst/>
            <a:cxnLst/>
            <a:rect l="l" t="t" r="r" b="b"/>
            <a:pathLst>
              <a:path w="2824350" h="823501">
                <a:moveTo>
                  <a:pt x="0" y="0"/>
                </a:moveTo>
                <a:lnTo>
                  <a:pt x="2824350" y="0"/>
                </a:lnTo>
                <a:lnTo>
                  <a:pt x="2824350" y="823500"/>
                </a:lnTo>
                <a:lnTo>
                  <a:pt x="0" y="8235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13558" r="-106609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TextBox 4"/>
          <p:cNvSpPr txBox="1"/>
          <p:nvPr/>
        </p:nvSpPr>
        <p:spPr>
          <a:xfrm>
            <a:off x="1128180" y="2713804"/>
            <a:ext cx="7361982" cy="25940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89"/>
              </a:lnSpc>
            </a:pPr>
            <a:r>
              <a:rPr lang="en-US" sz="3706" dirty="0">
                <a:solidFill>
                  <a:srgbClr val="000000"/>
                </a:solidFill>
                <a:latin typeface="Canva Sans 2"/>
                <a:ea typeface="Canva Sans 2"/>
                <a:cs typeface="Canva Sans 2"/>
                <a:sym typeface="Canva Sans 2"/>
              </a:rPr>
              <a:t>EDPL 2005 </a:t>
            </a:r>
          </a:p>
          <a:p>
            <a:pPr algn="ctr">
              <a:lnSpc>
                <a:spcPts val="5189"/>
              </a:lnSpc>
            </a:pPr>
            <a:r>
              <a:rPr lang="en-US" sz="3706" dirty="0">
                <a:solidFill>
                  <a:srgbClr val="000000"/>
                </a:solidFill>
                <a:latin typeface="Canva Sans 2"/>
                <a:ea typeface="Canva Sans 2"/>
                <a:cs typeface="Canva Sans 2"/>
                <a:sym typeface="Canva Sans 2"/>
              </a:rPr>
              <a:t>Prior Learning Assessment:</a:t>
            </a:r>
          </a:p>
          <a:p>
            <a:pPr algn="ctr">
              <a:lnSpc>
                <a:spcPts val="1829"/>
              </a:lnSpc>
            </a:pPr>
            <a:endParaRPr lang="en-US" sz="3706" dirty="0">
              <a:solidFill>
                <a:srgbClr val="000000"/>
              </a:solidFill>
              <a:latin typeface="Canva Sans 2"/>
              <a:ea typeface="Canva Sans 2"/>
              <a:cs typeface="Canva Sans 2"/>
              <a:sym typeface="Canva Sans 2"/>
            </a:endParaRPr>
          </a:p>
          <a:p>
            <a:pPr algn="ctr">
              <a:lnSpc>
                <a:spcPts val="849"/>
              </a:lnSpc>
            </a:pPr>
            <a:endParaRPr lang="en-US" sz="3706" dirty="0">
              <a:solidFill>
                <a:srgbClr val="000000"/>
              </a:solidFill>
              <a:latin typeface="Canva Sans 2"/>
              <a:ea typeface="Canva Sans 2"/>
              <a:cs typeface="Canva Sans 2"/>
              <a:sym typeface="Canva Sans 2"/>
            </a:endParaRPr>
          </a:p>
          <a:p>
            <a:pPr algn="ctr">
              <a:lnSpc>
                <a:spcPts val="3649"/>
              </a:lnSpc>
            </a:pPr>
            <a:r>
              <a:rPr lang="en-US" sz="2606" dirty="0">
                <a:solidFill>
                  <a:srgbClr val="000000"/>
                </a:solidFill>
                <a:latin typeface="Canva Sans 2"/>
                <a:ea typeface="Canva Sans 2"/>
                <a:cs typeface="Canva Sans 2"/>
                <a:sym typeface="Canva Sans 2"/>
              </a:rPr>
              <a:t>an 8-week course focused on </a:t>
            </a:r>
          </a:p>
          <a:p>
            <a:pPr algn="ctr">
              <a:lnSpc>
                <a:spcPts val="3649"/>
              </a:lnSpc>
            </a:pPr>
            <a:r>
              <a:rPr lang="en-US" sz="2606" i="1" dirty="0">
                <a:solidFill>
                  <a:srgbClr val="000000"/>
                </a:solidFill>
                <a:latin typeface="Canva Sans 2"/>
                <a:ea typeface="Canva Sans 2"/>
                <a:cs typeface="Canva Sans 2"/>
                <a:sym typeface="Canva Sans 2"/>
              </a:rPr>
              <a:t>i</a:t>
            </a:r>
            <a:r>
              <a:rPr lang="en-US" sz="2606" i="1" dirty="0">
                <a:solidFill>
                  <a:srgbClr val="000000"/>
                </a:solidFill>
                <a:latin typeface="Canva Sans 2 Italics"/>
                <a:ea typeface="Canva Sans 2 Italics"/>
                <a:cs typeface="Canva Sans 2 Italics"/>
                <a:sym typeface="Canva Sans 2 Italics"/>
              </a:rPr>
              <a:t>ndividualized</a:t>
            </a:r>
            <a:r>
              <a:rPr lang="en-US" sz="2606" dirty="0">
                <a:solidFill>
                  <a:srgbClr val="000000"/>
                </a:solidFill>
                <a:latin typeface="Canva Sans 2"/>
                <a:ea typeface="Canva Sans 2"/>
                <a:cs typeface="Canva Sans 2"/>
                <a:sym typeface="Canva Sans 2"/>
              </a:rPr>
              <a:t> </a:t>
            </a:r>
            <a:r>
              <a:rPr lang="en-US" sz="2606" b="1" dirty="0">
                <a:solidFill>
                  <a:srgbClr val="000000"/>
                </a:solidFill>
                <a:latin typeface="Canva Sans 2 Bold"/>
                <a:ea typeface="Canva Sans 2 Bold"/>
                <a:cs typeface="Canva Sans 2 Bold"/>
                <a:sym typeface="Canva Sans 2 Bold"/>
              </a:rPr>
              <a:t>Credit for Prior Learning (</a:t>
            </a:r>
            <a:r>
              <a:rPr lang="en-US" sz="2606" b="1" dirty="0" err="1">
                <a:solidFill>
                  <a:srgbClr val="000000"/>
                </a:solidFill>
                <a:latin typeface="Canva Sans 2 Bold"/>
                <a:ea typeface="Canva Sans 2 Bold"/>
                <a:cs typeface="Canva Sans 2 Bold"/>
                <a:sym typeface="Canva Sans 2 Bold"/>
              </a:rPr>
              <a:t>iCPL</a:t>
            </a:r>
            <a:r>
              <a:rPr lang="en-US" sz="2606" b="1" dirty="0">
                <a:solidFill>
                  <a:srgbClr val="000000"/>
                </a:solidFill>
                <a:latin typeface="Canva Sans 2 Bold"/>
                <a:ea typeface="Canva Sans 2 Bold"/>
                <a:cs typeface="Canva Sans 2 Bold"/>
                <a:sym typeface="Canva Sans 2 Bold"/>
              </a:rPr>
              <a:t>)</a:t>
            </a:r>
            <a:r>
              <a:rPr lang="en-US" sz="2606" dirty="0">
                <a:solidFill>
                  <a:srgbClr val="000000"/>
                </a:solidFill>
                <a:latin typeface="Canva Sans 2"/>
                <a:ea typeface="Canva Sans 2"/>
                <a:cs typeface="Canva Sans 2"/>
                <a:sym typeface="Canva Sans 2"/>
              </a:rPr>
              <a:t> </a:t>
            </a:r>
          </a:p>
        </p:txBody>
      </p:sp>
      <p:pic>
        <p:nvPicPr>
          <p:cNvPr id="13" name="Audio 12">
            <a:extLst>
              <a:ext uri="{FF2B5EF4-FFF2-40B4-BE49-F238E27FC236}">
                <a16:creationId xmlns:a16="http://schemas.microsoft.com/office/drawing/2014/main" id="{A075B069-23C1-61D5-3484-34787DF9164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788400" y="6350000"/>
            <a:ext cx="812800" cy="8128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5706"/>
    </mc:Choice>
    <mc:Fallback xmlns="">
      <p:transition spd="slow" advTm="1570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DD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3442580" y="664845"/>
            <a:ext cx="2868439" cy="57419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 b="1" dirty="0">
                <a:solidFill>
                  <a:srgbClr val="000000"/>
                </a:solidFill>
                <a:latin typeface="Canva Sans 1 Bold"/>
                <a:ea typeface="Canva Sans 1 Bold"/>
                <a:cs typeface="Canva Sans 1 Bold"/>
                <a:sym typeface="Canva Sans 1 Bold"/>
              </a:rPr>
              <a:t>Course Goals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20430" y="1744080"/>
            <a:ext cx="7469439" cy="4953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99"/>
              </a:lnSpc>
            </a:pPr>
            <a:r>
              <a:rPr lang="en-US" sz="2999">
                <a:solidFill>
                  <a:srgbClr val="000000"/>
                </a:solidFill>
                <a:latin typeface="Canva Sans 1"/>
                <a:ea typeface="Canva Sans 1"/>
                <a:cs typeface="Canva Sans 1"/>
                <a:sym typeface="Canva Sans 1"/>
              </a:rPr>
              <a:t>During the term, you will learn about: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20430" y="2444115"/>
            <a:ext cx="7234631" cy="23698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82927" lvl="1" indent="-291463" algn="l">
              <a:lnSpc>
                <a:spcPts val="3779"/>
              </a:lnSpc>
              <a:buFont typeface="Arial"/>
              <a:buChar char="•"/>
            </a:pPr>
            <a:r>
              <a:rPr lang="en-US" sz="2699" dirty="0">
                <a:solidFill>
                  <a:srgbClr val="000000"/>
                </a:solidFill>
                <a:latin typeface="Canva Sans 1"/>
                <a:ea typeface="Canva Sans 1"/>
                <a:cs typeface="Canva Sans 1"/>
                <a:sym typeface="Canva Sans 1"/>
              </a:rPr>
              <a:t>experiential learning</a:t>
            </a:r>
          </a:p>
          <a:p>
            <a:pPr marL="582927" lvl="1" indent="-291463" algn="l">
              <a:lnSpc>
                <a:spcPts val="3779"/>
              </a:lnSpc>
              <a:buFont typeface="Arial"/>
              <a:buChar char="•"/>
            </a:pPr>
            <a:r>
              <a:rPr lang="en-US" sz="2699" dirty="0">
                <a:solidFill>
                  <a:srgbClr val="000000"/>
                </a:solidFill>
                <a:latin typeface="Canva Sans 1"/>
                <a:ea typeface="Canva Sans 1"/>
                <a:cs typeface="Canva Sans 1"/>
                <a:sym typeface="Canva Sans 1"/>
              </a:rPr>
              <a:t>college level knowledge</a:t>
            </a:r>
          </a:p>
          <a:p>
            <a:pPr marL="582927" lvl="1" indent="-291463" algn="l">
              <a:lnSpc>
                <a:spcPts val="3779"/>
              </a:lnSpc>
              <a:buFont typeface="Arial"/>
              <a:buChar char="•"/>
            </a:pPr>
            <a:r>
              <a:rPr lang="en-US" sz="2699" dirty="0">
                <a:solidFill>
                  <a:srgbClr val="000000"/>
                </a:solidFill>
                <a:latin typeface="Canva Sans 1"/>
                <a:ea typeface="Canva Sans 1"/>
                <a:cs typeface="Canva Sans 1"/>
                <a:sym typeface="Canva Sans 1"/>
              </a:rPr>
              <a:t>the process of creating credit requests for your prior experiential learning </a:t>
            </a:r>
          </a:p>
          <a:p>
            <a:pPr marL="582927" lvl="1" indent="-291463" algn="l">
              <a:lnSpc>
                <a:spcPts val="3779"/>
              </a:lnSpc>
              <a:buFont typeface="Arial"/>
              <a:buChar char="•"/>
            </a:pPr>
            <a:r>
              <a:rPr lang="en-US" sz="2699" dirty="0">
                <a:solidFill>
                  <a:srgbClr val="000000"/>
                </a:solidFill>
                <a:latin typeface="Canva Sans 1"/>
                <a:ea typeface="Canva Sans 1"/>
                <a:cs typeface="Canva Sans 1"/>
                <a:sym typeface="Canva Sans 1"/>
              </a:rPr>
              <a:t>yourself as a learner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920430" y="5309235"/>
            <a:ext cx="7469439" cy="4953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99"/>
              </a:lnSpc>
            </a:pPr>
            <a:r>
              <a:rPr lang="en-US" sz="2999">
                <a:solidFill>
                  <a:srgbClr val="000000"/>
                </a:solidFill>
                <a:latin typeface="Canva Sans 1"/>
                <a:ea typeface="Canva Sans 1"/>
                <a:cs typeface="Canva Sans 1"/>
                <a:sym typeface="Canva Sans 1"/>
              </a:rPr>
              <a:t>Goal by the end of the course: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920430" y="6014086"/>
            <a:ext cx="7469439" cy="4953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47695" lvl="1" indent="-323848" algn="just">
              <a:lnSpc>
                <a:spcPts val="4199"/>
              </a:lnSpc>
              <a:buFont typeface="Arial"/>
              <a:buChar char="•"/>
            </a:pPr>
            <a:r>
              <a:rPr lang="en-US" sz="2999" dirty="0">
                <a:solidFill>
                  <a:srgbClr val="000000"/>
                </a:solidFill>
                <a:latin typeface="Canva Sans 1"/>
                <a:ea typeface="Canva Sans 1"/>
                <a:cs typeface="Canva Sans 1"/>
                <a:sym typeface="Canva Sans 1"/>
              </a:rPr>
              <a:t>3 prior learning credit requests</a:t>
            </a:r>
          </a:p>
        </p:txBody>
      </p:sp>
      <p:pic>
        <p:nvPicPr>
          <p:cNvPr id="22" name="Audio 21">
            <a:extLst>
              <a:ext uri="{FF2B5EF4-FFF2-40B4-BE49-F238E27FC236}">
                <a16:creationId xmlns:a16="http://schemas.microsoft.com/office/drawing/2014/main" id="{6B95D346-DA8C-CD96-EA1B-9D5E1C74EFE2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788400" y="6350000"/>
            <a:ext cx="812800" cy="8128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2307"/>
    </mc:Choice>
    <mc:Fallback xmlns="">
      <p:transition spd="slow" advTm="2230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2"/>
                </p:tgtEl>
              </p:cMediaNode>
            </p:audio>
          </p:childTnLst>
        </p:cTn>
      </p:par>
    </p:tnLst>
    <p:bldLst>
      <p:bldP spid="4" grpId="0"/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DD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102280" y="2012333"/>
            <a:ext cx="7549041" cy="11537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74979" lvl="1" indent="-237490" algn="l">
              <a:lnSpc>
                <a:spcPts val="3079"/>
              </a:lnSpc>
              <a:buFont typeface="Arial"/>
              <a:buChar char="•"/>
            </a:pPr>
            <a:r>
              <a:rPr lang="en-US" sz="2199" dirty="0">
                <a:solidFill>
                  <a:srgbClr val="000000"/>
                </a:solidFill>
                <a:latin typeface="Canva Sans 1"/>
                <a:ea typeface="Canva Sans 1"/>
                <a:cs typeface="Canva Sans 1"/>
                <a:sym typeface="Canva Sans 1"/>
              </a:rPr>
              <a:t>Getting credit for knowledge and skills acquired outside of traditional college coursework.</a:t>
            </a:r>
          </a:p>
          <a:p>
            <a:pPr algn="l">
              <a:lnSpc>
                <a:spcPts val="3079"/>
              </a:lnSpc>
            </a:pPr>
            <a:endParaRPr lang="en-US" sz="2199" dirty="0">
              <a:solidFill>
                <a:srgbClr val="000000"/>
              </a:solidFill>
              <a:latin typeface="Canva Sans 1"/>
              <a:ea typeface="Canva Sans 1"/>
              <a:cs typeface="Canva Sans 1"/>
              <a:sym typeface="Canva Sans 1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802228" y="827405"/>
            <a:ext cx="8219852" cy="5803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 b="1">
                <a:solidFill>
                  <a:srgbClr val="000000"/>
                </a:solidFill>
                <a:latin typeface="Canva Sans 1 Bold"/>
                <a:ea typeface="Canva Sans 1 Bold"/>
                <a:cs typeface="Canva Sans 1 Bold"/>
                <a:sym typeface="Canva Sans 1 Bold"/>
              </a:rPr>
              <a:t>What is Credit for Prior Learning (CPL)?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34304" y="3262198"/>
            <a:ext cx="7684991" cy="11537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74979" lvl="1" indent="-237490" algn="l">
              <a:lnSpc>
                <a:spcPts val="3079"/>
              </a:lnSpc>
              <a:buFont typeface="Arial"/>
              <a:buChar char="•"/>
            </a:pPr>
            <a:r>
              <a:rPr lang="en-US" sz="2199" dirty="0">
                <a:solidFill>
                  <a:srgbClr val="000000"/>
                </a:solidFill>
                <a:latin typeface="Canva Sans 1"/>
                <a:ea typeface="Canva Sans 1"/>
                <a:cs typeface="Canva Sans 1"/>
                <a:sym typeface="Canva Sans 1"/>
              </a:rPr>
              <a:t>You can get credit from exams, evaluated professional learning, or </a:t>
            </a:r>
            <a:r>
              <a:rPr lang="en-US" sz="2199" i="1" dirty="0">
                <a:solidFill>
                  <a:srgbClr val="000000"/>
                </a:solidFill>
                <a:latin typeface="Canva Sans 1 Italics"/>
                <a:ea typeface="Canva Sans 1 Italics"/>
                <a:cs typeface="Canva Sans 1 Italics"/>
                <a:sym typeface="Canva Sans 1 Italics"/>
              </a:rPr>
              <a:t>individualized </a:t>
            </a:r>
            <a:r>
              <a:rPr lang="en-US" sz="2199" dirty="0">
                <a:solidFill>
                  <a:srgbClr val="000000"/>
                </a:solidFill>
                <a:latin typeface="Canva Sans 1"/>
                <a:ea typeface="Canva Sans 1"/>
                <a:cs typeface="Canva Sans 1"/>
                <a:sym typeface="Canva Sans 1"/>
              </a:rPr>
              <a:t>credit for prior learning (</a:t>
            </a:r>
            <a:r>
              <a:rPr lang="en-US" sz="2199" dirty="0" err="1">
                <a:solidFill>
                  <a:srgbClr val="000000"/>
                </a:solidFill>
                <a:latin typeface="Canva Sans 1"/>
                <a:ea typeface="Canva Sans 1"/>
                <a:cs typeface="Canva Sans 1"/>
                <a:sym typeface="Canva Sans 1"/>
              </a:rPr>
              <a:t>iCPL</a:t>
            </a:r>
            <a:r>
              <a:rPr lang="en-US" sz="2199" dirty="0">
                <a:solidFill>
                  <a:srgbClr val="000000"/>
                </a:solidFill>
                <a:latin typeface="Canva Sans 1"/>
                <a:ea typeface="Canva Sans 1"/>
                <a:cs typeface="Canva Sans 1"/>
                <a:sym typeface="Canva Sans 1"/>
              </a:rPr>
              <a:t>), the focus of this course.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34304" y="4855245"/>
            <a:ext cx="7684991" cy="11537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74979" lvl="1" indent="-237490" algn="l">
              <a:lnSpc>
                <a:spcPts val="3079"/>
              </a:lnSpc>
              <a:buFont typeface="Arial"/>
              <a:buChar char="•"/>
            </a:pPr>
            <a:r>
              <a:rPr lang="en-US" sz="2199" dirty="0">
                <a:solidFill>
                  <a:srgbClr val="000000"/>
                </a:solidFill>
                <a:latin typeface="Canva Sans 1"/>
                <a:ea typeface="Canva Sans 1"/>
                <a:cs typeface="Canva Sans 1"/>
                <a:sym typeface="Canva Sans 1"/>
              </a:rPr>
              <a:t>To participate in </a:t>
            </a:r>
            <a:r>
              <a:rPr lang="en-US" sz="2199" dirty="0" err="1">
                <a:solidFill>
                  <a:srgbClr val="000000"/>
                </a:solidFill>
                <a:latin typeface="Canva Sans 1"/>
                <a:ea typeface="Canva Sans 1"/>
                <a:cs typeface="Canva Sans 1"/>
                <a:sym typeface="Canva Sans 1"/>
              </a:rPr>
              <a:t>iCPL</a:t>
            </a:r>
            <a:r>
              <a:rPr lang="en-US" sz="2199" dirty="0">
                <a:solidFill>
                  <a:srgbClr val="000000"/>
                </a:solidFill>
                <a:latin typeface="Canva Sans 1"/>
                <a:ea typeface="Canva Sans 1"/>
                <a:cs typeface="Canva Sans 1"/>
                <a:sym typeface="Canva Sans 1"/>
              </a:rPr>
              <a:t>, you document your learning in the form of credit requests which are assessed by expert evaluators. </a:t>
            </a:r>
          </a:p>
        </p:txBody>
      </p:sp>
      <p:pic>
        <p:nvPicPr>
          <p:cNvPr id="28" name="Audio 27">
            <a:extLst>
              <a:ext uri="{FF2B5EF4-FFF2-40B4-BE49-F238E27FC236}">
                <a16:creationId xmlns:a16="http://schemas.microsoft.com/office/drawing/2014/main" id="{138F85C7-3E8B-95D2-5288-6E5D101171B7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788400" y="6350000"/>
            <a:ext cx="812800" cy="8128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8991"/>
    </mc:Choice>
    <mc:Fallback xmlns="">
      <p:transition spd="slow" advTm="2899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8"/>
                </p:tgtEl>
              </p:cMediaNode>
            </p:audio>
          </p:childTnLst>
        </p:cTn>
      </p:par>
    </p:tnLst>
    <p:bldLst>
      <p:bldP spid="2" grpId="0"/>
      <p:bldP spid="4" grpId="0"/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DD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731520" y="1990081"/>
            <a:ext cx="7960135" cy="11537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79"/>
              </a:lnSpc>
            </a:pPr>
            <a:r>
              <a:rPr lang="en-US" sz="2199">
                <a:solidFill>
                  <a:srgbClr val="000000"/>
                </a:solidFill>
                <a:latin typeface="Canva Sans 1"/>
                <a:ea typeface="Canva Sans 1"/>
                <a:cs typeface="Canva Sans 1"/>
                <a:sym typeface="Canva Sans 1"/>
              </a:rPr>
              <a:t>This course will help you make tacit knowledge conscious</a:t>
            </a:r>
            <a:r>
              <a:rPr lang="en-US" sz="2199" b="1">
                <a:solidFill>
                  <a:srgbClr val="000000"/>
                </a:solidFill>
                <a:latin typeface="Canva Sans 1 Bold"/>
                <a:ea typeface="Canva Sans 1 Bold"/>
                <a:cs typeface="Canva Sans 1 Bold"/>
                <a:sym typeface="Canva Sans 1 Bold"/>
              </a:rPr>
              <a:t> </a:t>
            </a:r>
            <a:r>
              <a:rPr lang="en-US" sz="2199">
                <a:solidFill>
                  <a:srgbClr val="000000"/>
                </a:solidFill>
                <a:latin typeface="Canva Sans 1"/>
                <a:ea typeface="Canva Sans 1"/>
                <a:cs typeface="Canva Sans 1"/>
                <a:sym typeface="Canva Sans 1"/>
              </a:rPr>
              <a:t>so you can describe it and it can be assessed for university credit. 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31520" y="4205442"/>
            <a:ext cx="3269262" cy="19348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79"/>
              </a:lnSpc>
            </a:pPr>
            <a:r>
              <a:rPr lang="en-US" sz="2199" dirty="0">
                <a:solidFill>
                  <a:srgbClr val="000000"/>
                </a:solidFill>
                <a:latin typeface="Canva Sans 1"/>
                <a:ea typeface="Canva Sans 1"/>
                <a:cs typeface="Canva Sans 1"/>
                <a:sym typeface="Canva Sans 1"/>
              </a:rPr>
              <a:t>Knowledge gained through experience or that you know “in your bones” but don’t know how to explain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31520" y="3578379"/>
            <a:ext cx="3269262" cy="4978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060"/>
              </a:lnSpc>
            </a:pPr>
            <a:r>
              <a:rPr lang="en-US" sz="2900" b="1">
                <a:solidFill>
                  <a:srgbClr val="000000"/>
                </a:solidFill>
                <a:latin typeface="Canva Sans 1 Bold"/>
                <a:ea typeface="Canva Sans 1 Bold"/>
                <a:cs typeface="Canva Sans 1 Bold"/>
                <a:sym typeface="Canva Sans 1 Bold"/>
              </a:rPr>
              <a:t>Tacit Knowledge: 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711587" y="3600450"/>
            <a:ext cx="4822613" cy="4978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060"/>
              </a:lnSpc>
            </a:pPr>
            <a:r>
              <a:rPr lang="en-US" sz="2900" b="1">
                <a:solidFill>
                  <a:srgbClr val="000000"/>
                </a:solidFill>
                <a:latin typeface="Canva Sans 1 Bold"/>
                <a:ea typeface="Canva Sans 1 Bold"/>
                <a:cs typeface="Canva Sans 1 Bold"/>
                <a:sym typeface="Canva Sans 1 Bold"/>
              </a:rPr>
              <a:t>Conscious Knowledge: 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711587" y="4205442"/>
            <a:ext cx="3847253" cy="11537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79"/>
              </a:lnSpc>
            </a:pPr>
            <a:r>
              <a:rPr lang="en-US" sz="2199" dirty="0">
                <a:solidFill>
                  <a:srgbClr val="000000"/>
                </a:solidFill>
                <a:latin typeface="Canva Sans 1"/>
                <a:ea typeface="Canva Sans 1"/>
                <a:cs typeface="Canva Sans 1"/>
                <a:sym typeface="Canva Sans 1"/>
              </a:rPr>
              <a:t>Knowledge that you are aware of and can easily explain 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731520" y="887815"/>
            <a:ext cx="8421768" cy="5741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59"/>
              </a:lnSpc>
            </a:pPr>
            <a:r>
              <a:rPr lang="en-US" sz="3399" b="1" dirty="0">
                <a:solidFill>
                  <a:srgbClr val="000000"/>
                </a:solidFill>
                <a:latin typeface="Canva Sans 1 Bold"/>
                <a:ea typeface="Canva Sans 1 Bold"/>
                <a:cs typeface="Canva Sans 1 Bold"/>
                <a:sym typeface="Canva Sans 1 Bold"/>
              </a:rPr>
              <a:t>Assessing knowledge....</a:t>
            </a:r>
          </a:p>
        </p:txBody>
      </p:sp>
      <p:pic>
        <p:nvPicPr>
          <p:cNvPr id="39" name="Audio 38">
            <a:extLst>
              <a:ext uri="{FF2B5EF4-FFF2-40B4-BE49-F238E27FC236}">
                <a16:creationId xmlns:a16="http://schemas.microsoft.com/office/drawing/2014/main" id="{8AB169AB-9E8B-08C4-7719-F5517CEB9BDA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788400" y="6350000"/>
            <a:ext cx="812800" cy="8128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3351"/>
    </mc:Choice>
    <mc:Fallback xmlns="">
      <p:transition spd="slow" advTm="3335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9"/>
                </p:tgtEl>
              </p:cMediaNode>
            </p:audio>
          </p:childTnLst>
        </p:cTn>
      </p:par>
    </p:tnLst>
    <p:bldLst>
      <p:bldP spid="3" grpId="0"/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DD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8013464" y="239154"/>
            <a:ext cx="1313066" cy="1061942"/>
          </a:xfrm>
          <a:custGeom>
            <a:avLst/>
            <a:gdLst/>
            <a:ahLst/>
            <a:cxnLst/>
            <a:rect l="l" t="t" r="r" b="b"/>
            <a:pathLst>
              <a:path w="1313066" h="1061942">
                <a:moveTo>
                  <a:pt x="0" y="0"/>
                </a:moveTo>
                <a:lnTo>
                  <a:pt x="1313066" y="0"/>
                </a:lnTo>
                <a:lnTo>
                  <a:pt x="1313066" y="1061942"/>
                </a:lnTo>
                <a:lnTo>
                  <a:pt x="0" y="106194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 flipH="1">
            <a:off x="1585797" y="5941882"/>
            <a:ext cx="1037825" cy="908097"/>
          </a:xfrm>
          <a:custGeom>
            <a:avLst/>
            <a:gdLst/>
            <a:ahLst/>
            <a:cxnLst/>
            <a:rect l="l" t="t" r="r" b="b"/>
            <a:pathLst>
              <a:path w="1037825" h="908097">
                <a:moveTo>
                  <a:pt x="1037825" y="0"/>
                </a:moveTo>
                <a:lnTo>
                  <a:pt x="0" y="0"/>
                </a:lnTo>
                <a:lnTo>
                  <a:pt x="0" y="908097"/>
                </a:lnTo>
                <a:lnTo>
                  <a:pt x="1037825" y="908097"/>
                </a:lnTo>
                <a:lnTo>
                  <a:pt x="1037825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7616904" y="6125680"/>
            <a:ext cx="793120" cy="832672"/>
          </a:xfrm>
          <a:custGeom>
            <a:avLst/>
            <a:gdLst/>
            <a:ahLst/>
            <a:cxnLst/>
            <a:rect l="l" t="t" r="r" b="b"/>
            <a:pathLst>
              <a:path w="793120" h="832672">
                <a:moveTo>
                  <a:pt x="0" y="0"/>
                </a:moveTo>
                <a:lnTo>
                  <a:pt x="793120" y="0"/>
                </a:lnTo>
                <a:lnTo>
                  <a:pt x="793120" y="832672"/>
                </a:lnTo>
                <a:lnTo>
                  <a:pt x="0" y="83267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TextBox 5"/>
          <p:cNvSpPr txBox="1"/>
          <p:nvPr/>
        </p:nvSpPr>
        <p:spPr>
          <a:xfrm>
            <a:off x="2104709" y="3648075"/>
            <a:ext cx="5861511" cy="13862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40"/>
              </a:lnSpc>
            </a:pPr>
            <a:endParaRPr/>
          </a:p>
          <a:p>
            <a:pPr algn="ctr">
              <a:lnSpc>
                <a:spcPts val="3499"/>
              </a:lnSpc>
            </a:pPr>
            <a:r>
              <a:rPr lang="en-US" sz="2499">
                <a:solidFill>
                  <a:srgbClr val="000000"/>
                </a:solidFill>
                <a:latin typeface="Canva Sans 1"/>
                <a:ea typeface="Canva Sans 1"/>
                <a:cs typeface="Canva Sans 1"/>
                <a:sym typeface="Canva Sans 1"/>
              </a:rPr>
              <a:t> You may know how to ride a bicycle, but you may not know what you’re doing to keep the bike upright. </a:t>
            </a:r>
          </a:p>
        </p:txBody>
      </p:sp>
      <p:sp>
        <p:nvSpPr>
          <p:cNvPr id="6" name="Freeform 6"/>
          <p:cNvSpPr/>
          <p:nvPr/>
        </p:nvSpPr>
        <p:spPr>
          <a:xfrm>
            <a:off x="-153529" y="6601504"/>
            <a:ext cx="9907129" cy="713696"/>
          </a:xfrm>
          <a:custGeom>
            <a:avLst/>
            <a:gdLst/>
            <a:ahLst/>
            <a:cxnLst/>
            <a:rect l="l" t="t" r="r" b="b"/>
            <a:pathLst>
              <a:path w="9907129" h="713696">
                <a:moveTo>
                  <a:pt x="0" y="0"/>
                </a:moveTo>
                <a:lnTo>
                  <a:pt x="9907129" y="0"/>
                </a:lnTo>
                <a:lnTo>
                  <a:pt x="9907129" y="713696"/>
                </a:lnTo>
                <a:lnTo>
                  <a:pt x="0" y="713696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t="-99225" b="-99225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TextBox 7"/>
          <p:cNvSpPr txBox="1"/>
          <p:nvPr/>
        </p:nvSpPr>
        <p:spPr>
          <a:xfrm>
            <a:off x="753627" y="938258"/>
            <a:ext cx="8092816" cy="19843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59"/>
              </a:lnSpc>
            </a:pPr>
            <a:r>
              <a:rPr lang="en-US" sz="3399" b="1">
                <a:solidFill>
                  <a:srgbClr val="000000"/>
                </a:solidFill>
                <a:latin typeface="Canva Sans 1 Bold"/>
                <a:ea typeface="Canva Sans 1 Bold"/>
                <a:cs typeface="Canva Sans 1 Bold"/>
                <a:sym typeface="Canva Sans 1 Bold"/>
              </a:rPr>
              <a:t>Example:</a:t>
            </a:r>
          </a:p>
          <a:p>
            <a:pPr algn="l">
              <a:lnSpc>
                <a:spcPts val="2520"/>
              </a:lnSpc>
            </a:pPr>
            <a:endParaRPr lang="en-US" sz="3399" b="1">
              <a:solidFill>
                <a:srgbClr val="000000"/>
              </a:solidFill>
              <a:latin typeface="Canva Sans 1 Bold"/>
              <a:ea typeface="Canva Sans 1 Bold"/>
              <a:cs typeface="Canva Sans 1 Bold"/>
              <a:sym typeface="Canva Sans 1 Bold"/>
            </a:endParaRPr>
          </a:p>
          <a:p>
            <a:pPr algn="l">
              <a:lnSpc>
                <a:spcPts val="4339"/>
              </a:lnSpc>
            </a:pPr>
            <a:r>
              <a:rPr lang="en-US" sz="3099" b="1">
                <a:solidFill>
                  <a:srgbClr val="000000"/>
                </a:solidFill>
                <a:latin typeface="Canva Sans 1 Bold"/>
                <a:ea typeface="Canva Sans 1 Bold"/>
                <a:cs typeface="Canva Sans 1 Bold"/>
                <a:sym typeface="Canva Sans 1 Bold"/>
              </a:rPr>
              <a:t>Making Tacit Knowledge Conscious - what you will be doing in this course: </a:t>
            </a:r>
          </a:p>
        </p:txBody>
      </p:sp>
      <p:pic>
        <p:nvPicPr>
          <p:cNvPr id="15" name="Audio 14">
            <a:extLst>
              <a:ext uri="{FF2B5EF4-FFF2-40B4-BE49-F238E27FC236}">
                <a16:creationId xmlns:a16="http://schemas.microsoft.com/office/drawing/2014/main" id="{E2271F7A-1CB6-9588-4C3D-C9B19EFCCDD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8788400" y="6350000"/>
            <a:ext cx="812800" cy="8128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5562"/>
    </mc:Choice>
    <mc:Fallback xmlns="">
      <p:transition spd="slow" advTm="1556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DD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850820" y="3334717"/>
            <a:ext cx="7609492" cy="23253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79"/>
              </a:lnSpc>
            </a:pPr>
            <a:r>
              <a:rPr lang="en-US" sz="2199" dirty="0">
                <a:solidFill>
                  <a:srgbClr val="000000"/>
                </a:solidFill>
                <a:latin typeface="Canva Sans 1"/>
                <a:ea typeface="Canva Sans 1"/>
                <a:cs typeface="Canva Sans 1"/>
                <a:sym typeface="Canva Sans 1"/>
              </a:rPr>
              <a:t>3. </a:t>
            </a:r>
            <a:r>
              <a:rPr lang="en-US" sz="2199" b="1" dirty="0">
                <a:solidFill>
                  <a:srgbClr val="000000"/>
                </a:solidFill>
                <a:latin typeface="Canva Sans 1 Bold"/>
                <a:ea typeface="Canva Sans 1 Bold"/>
                <a:cs typeface="Canva Sans 1 Bold"/>
                <a:sym typeface="Canva Sans 1 Bold"/>
              </a:rPr>
              <a:t>Analyzing </a:t>
            </a:r>
            <a:r>
              <a:rPr lang="en-US" sz="2199" dirty="0">
                <a:solidFill>
                  <a:srgbClr val="000000"/>
                </a:solidFill>
                <a:latin typeface="Canva Sans 1"/>
                <a:ea typeface="Canva Sans 1"/>
                <a:cs typeface="Canva Sans 1"/>
                <a:sym typeface="Canva Sans 1"/>
              </a:rPr>
              <a:t>- Using the bike example, you may discover that the following abilities help you to ride your bike: </a:t>
            </a:r>
          </a:p>
          <a:p>
            <a:pPr marL="474979" lvl="1" indent="-237490" algn="l">
              <a:lnSpc>
                <a:spcPts val="3079"/>
              </a:lnSpc>
              <a:buFont typeface="Arial"/>
              <a:buChar char="•"/>
            </a:pPr>
            <a:r>
              <a:rPr lang="en-US" sz="2199" dirty="0">
                <a:solidFill>
                  <a:srgbClr val="000000"/>
                </a:solidFill>
                <a:latin typeface="Canva Sans 1"/>
                <a:ea typeface="Canva Sans 1"/>
                <a:cs typeface="Canva Sans 1"/>
                <a:sym typeface="Canva Sans 1"/>
              </a:rPr>
              <a:t>Ability to balance</a:t>
            </a:r>
          </a:p>
          <a:p>
            <a:pPr marL="474979" lvl="1" indent="-237490" algn="l">
              <a:lnSpc>
                <a:spcPts val="3079"/>
              </a:lnSpc>
              <a:buFont typeface="Arial"/>
              <a:buChar char="•"/>
            </a:pPr>
            <a:r>
              <a:rPr lang="en-US" sz="2199" dirty="0">
                <a:solidFill>
                  <a:srgbClr val="000000"/>
                </a:solidFill>
                <a:latin typeface="Canva Sans 1"/>
                <a:ea typeface="Canva Sans 1"/>
                <a:cs typeface="Canva Sans 1"/>
                <a:sym typeface="Canva Sans 1"/>
              </a:rPr>
              <a:t>Steer </a:t>
            </a:r>
          </a:p>
          <a:p>
            <a:pPr marL="474979" lvl="1" indent="-237490" algn="l">
              <a:lnSpc>
                <a:spcPts val="3079"/>
              </a:lnSpc>
              <a:buFont typeface="Arial"/>
              <a:buChar char="•"/>
            </a:pPr>
            <a:r>
              <a:rPr lang="en-US" sz="2199" dirty="0">
                <a:solidFill>
                  <a:srgbClr val="000000"/>
                </a:solidFill>
                <a:latin typeface="Canva Sans 1"/>
                <a:ea typeface="Canva Sans 1"/>
                <a:cs typeface="Canva Sans 1"/>
                <a:sym typeface="Canva Sans 1"/>
              </a:rPr>
              <a:t>Pedal</a:t>
            </a:r>
          </a:p>
          <a:p>
            <a:pPr marL="474979" lvl="1" indent="-237490" algn="l">
              <a:lnSpc>
                <a:spcPts val="3079"/>
              </a:lnSpc>
              <a:buFont typeface="Arial"/>
              <a:buChar char="•"/>
            </a:pPr>
            <a:r>
              <a:rPr lang="en-US" sz="2199" dirty="0">
                <a:solidFill>
                  <a:srgbClr val="000000"/>
                </a:solidFill>
                <a:latin typeface="Canva Sans 1"/>
                <a:ea typeface="Canva Sans 1"/>
                <a:cs typeface="Canva Sans 1"/>
                <a:sym typeface="Canva Sans 1"/>
              </a:rPr>
              <a:t>Do the above simultaneously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850820" y="2219022"/>
            <a:ext cx="7284639" cy="7632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79"/>
              </a:lnSpc>
            </a:pPr>
            <a:r>
              <a:rPr lang="en-US" sz="2199" dirty="0">
                <a:solidFill>
                  <a:srgbClr val="000000"/>
                </a:solidFill>
                <a:latin typeface="Canva Sans 1"/>
                <a:ea typeface="Canva Sans 1"/>
                <a:cs typeface="Canva Sans 1"/>
                <a:sym typeface="Canva Sans 1"/>
              </a:rPr>
              <a:t>2. </a:t>
            </a:r>
            <a:r>
              <a:rPr lang="en-US" sz="2199" b="1" dirty="0">
                <a:solidFill>
                  <a:srgbClr val="000000"/>
                </a:solidFill>
                <a:latin typeface="Canva Sans 1 Bold"/>
                <a:ea typeface="Canva Sans 1 Bold"/>
                <a:cs typeface="Canva Sans 1 Bold"/>
                <a:sym typeface="Canva Sans 1 Bold"/>
              </a:rPr>
              <a:t>Reflection</a:t>
            </a:r>
            <a:r>
              <a:rPr lang="en-US" sz="2199" dirty="0">
                <a:solidFill>
                  <a:srgbClr val="000000"/>
                </a:solidFill>
                <a:latin typeface="Canva Sans 1"/>
                <a:ea typeface="Canva Sans 1"/>
                <a:cs typeface="Canva Sans 1"/>
                <a:sym typeface="Canva Sans 1"/>
              </a:rPr>
              <a:t> - Taking time to reflect on your own and with others to try to describe what you know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50820" y="1492114"/>
            <a:ext cx="7284639" cy="3727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79"/>
              </a:lnSpc>
            </a:pPr>
            <a:r>
              <a:rPr lang="en-US" sz="2199">
                <a:solidFill>
                  <a:srgbClr val="000000"/>
                </a:solidFill>
                <a:latin typeface="Canva Sans 1"/>
                <a:ea typeface="Canva Sans 1"/>
                <a:cs typeface="Canva Sans 1"/>
                <a:sym typeface="Canva Sans 1"/>
              </a:rPr>
              <a:t>1. </a:t>
            </a:r>
            <a:r>
              <a:rPr lang="en-US" sz="2199" b="1">
                <a:solidFill>
                  <a:srgbClr val="000000"/>
                </a:solidFill>
                <a:latin typeface="Canva Sans 1 Bold"/>
                <a:ea typeface="Canva Sans 1 Bold"/>
                <a:cs typeface="Canva Sans 1 Bold"/>
                <a:sym typeface="Canva Sans 1 Bold"/>
              </a:rPr>
              <a:t>Questioning </a:t>
            </a:r>
            <a:r>
              <a:rPr lang="en-US" sz="2199">
                <a:solidFill>
                  <a:srgbClr val="000000"/>
                </a:solidFill>
                <a:latin typeface="Canva Sans 1"/>
                <a:ea typeface="Canva Sans 1"/>
                <a:cs typeface="Canva Sans 1"/>
                <a:sym typeface="Canva Sans 1"/>
              </a:rPr>
              <a:t>- “How do I keep the bike upright?”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731520" y="527249"/>
            <a:ext cx="8421768" cy="5803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59"/>
              </a:lnSpc>
            </a:pPr>
            <a:r>
              <a:rPr lang="en-US" sz="3399" b="1">
                <a:solidFill>
                  <a:srgbClr val="000000"/>
                </a:solidFill>
                <a:latin typeface="Canva Sans 1 Bold"/>
                <a:ea typeface="Canva Sans 1 Bold"/>
                <a:cs typeface="Canva Sans 1 Bold"/>
                <a:sym typeface="Canva Sans 1 Bold"/>
              </a:rPr>
              <a:t>You will engage in the following...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50820" y="6012512"/>
            <a:ext cx="7609492" cy="7632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79"/>
              </a:lnSpc>
            </a:pPr>
            <a:r>
              <a:rPr lang="en-US" sz="2199" dirty="0">
                <a:solidFill>
                  <a:srgbClr val="000000"/>
                </a:solidFill>
                <a:latin typeface="Canva Sans 1"/>
                <a:ea typeface="Canva Sans 1"/>
                <a:cs typeface="Canva Sans 1"/>
                <a:sym typeface="Canva Sans 1"/>
              </a:rPr>
              <a:t>4. </a:t>
            </a:r>
            <a:r>
              <a:rPr lang="en-US" sz="2199" b="1" dirty="0">
                <a:solidFill>
                  <a:srgbClr val="000000"/>
                </a:solidFill>
                <a:latin typeface="Canva Sans 1 Bold"/>
                <a:ea typeface="Canva Sans 1 Bold"/>
                <a:cs typeface="Canva Sans 1 Bold"/>
                <a:sym typeface="Canva Sans 1 Bold"/>
              </a:rPr>
              <a:t>Documenting</a:t>
            </a:r>
            <a:r>
              <a:rPr lang="en-US" sz="2199" dirty="0">
                <a:solidFill>
                  <a:srgbClr val="000000"/>
                </a:solidFill>
                <a:latin typeface="Canva Sans 1"/>
                <a:ea typeface="Canva Sans 1"/>
                <a:cs typeface="Canva Sans 1"/>
                <a:sym typeface="Canva Sans 1"/>
              </a:rPr>
              <a:t>- gathering and recording information and evidence to support your learning </a:t>
            </a:r>
          </a:p>
        </p:txBody>
      </p:sp>
      <p:pic>
        <p:nvPicPr>
          <p:cNvPr id="40" name="Audio 39">
            <a:extLst>
              <a:ext uri="{FF2B5EF4-FFF2-40B4-BE49-F238E27FC236}">
                <a16:creationId xmlns:a16="http://schemas.microsoft.com/office/drawing/2014/main" id="{20054907-8C87-5075-BD44-3D047D8DA04B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788400" y="6350000"/>
            <a:ext cx="812800" cy="8128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5038"/>
    </mc:Choice>
    <mc:Fallback xmlns="">
      <p:transition spd="slow" advTm="4503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0"/>
                </p:tgtEl>
              </p:cMediaNode>
            </p:audio>
          </p:childTnLst>
        </p:cTn>
      </p:par>
    </p:tnLst>
    <p:bldLst>
      <p:bldP spid="2" grpId="0"/>
      <p:bldP spid="3" grpId="0"/>
      <p:bldP spid="4" grpId="0"/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914400"/>
            <a:ext cx="3478901" cy="5486400"/>
            <a:chOff x="0" y="0"/>
            <a:chExt cx="1717976" cy="270933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717976" cy="2709333"/>
            </a:xfrm>
            <a:custGeom>
              <a:avLst/>
              <a:gdLst/>
              <a:ahLst/>
              <a:cxnLst/>
              <a:rect l="l" t="t" r="r" b="b"/>
              <a:pathLst>
                <a:path w="1717976" h="2709333">
                  <a:moveTo>
                    <a:pt x="0" y="0"/>
                  </a:moveTo>
                  <a:lnTo>
                    <a:pt x="1717976" y="0"/>
                  </a:lnTo>
                  <a:lnTo>
                    <a:pt x="1717976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37C9E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28575"/>
              <a:ext cx="1717976" cy="2737908"/>
            </a:xfrm>
            <a:prstGeom prst="rect">
              <a:avLst/>
            </a:prstGeom>
          </p:spPr>
          <p:txBody>
            <a:bodyPr lIns="27093" tIns="27093" rIns="27093" bIns="27093" rtlCol="0" anchor="ctr"/>
            <a:lstStyle/>
            <a:p>
              <a:pPr algn="ctr">
                <a:lnSpc>
                  <a:spcPts val="1120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4694217" y="1669957"/>
            <a:ext cx="1877090" cy="884418"/>
            <a:chOff x="0" y="0"/>
            <a:chExt cx="812800" cy="382962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382962"/>
            </a:xfrm>
            <a:custGeom>
              <a:avLst/>
              <a:gdLst/>
              <a:ahLst/>
              <a:cxnLst/>
              <a:rect l="l" t="t" r="r" b="b"/>
              <a:pathLst>
                <a:path w="812800" h="382962">
                  <a:moveTo>
                    <a:pt x="0" y="0"/>
                  </a:moveTo>
                  <a:lnTo>
                    <a:pt x="812800" y="0"/>
                  </a:lnTo>
                  <a:lnTo>
                    <a:pt x="812800" y="382962"/>
                  </a:lnTo>
                  <a:lnTo>
                    <a:pt x="0" y="382962"/>
                  </a:lnTo>
                  <a:close/>
                </a:path>
              </a:pathLst>
            </a:custGeom>
            <a:solidFill>
              <a:srgbClr val="D3F2FB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812800" cy="421062"/>
            </a:xfrm>
            <a:prstGeom prst="rect">
              <a:avLst/>
            </a:prstGeom>
          </p:spPr>
          <p:txBody>
            <a:bodyPr lIns="135467" tIns="135467" rIns="135467" bIns="135467" rtlCol="0" anchor="ctr"/>
            <a:lstStyle/>
            <a:p>
              <a:pPr algn="ctr">
                <a:lnSpc>
                  <a:spcPts val="1717"/>
                </a:lnSpc>
              </a:pPr>
              <a:r>
                <a:rPr lang="en-US" sz="1226" b="1" i="1" spc="110">
                  <a:solidFill>
                    <a:srgbClr val="260E0D"/>
                  </a:solidFill>
                  <a:latin typeface="Aileron Bold Italics"/>
                  <a:ea typeface="Aileron Bold Italics"/>
                  <a:cs typeface="Aileron Bold Italics"/>
                  <a:sym typeface="Aileron Bold Italics"/>
                </a:rPr>
                <a:t>CPLConcepts &amp; Processes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4175463" y="1669957"/>
            <a:ext cx="518753" cy="884418"/>
            <a:chOff x="0" y="0"/>
            <a:chExt cx="224626" cy="382962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24626" cy="382962"/>
            </a:xfrm>
            <a:custGeom>
              <a:avLst/>
              <a:gdLst/>
              <a:ahLst/>
              <a:cxnLst/>
              <a:rect l="l" t="t" r="r" b="b"/>
              <a:pathLst>
                <a:path w="224626" h="382962">
                  <a:moveTo>
                    <a:pt x="0" y="0"/>
                  </a:moveTo>
                  <a:lnTo>
                    <a:pt x="224626" y="0"/>
                  </a:lnTo>
                  <a:lnTo>
                    <a:pt x="224626" y="382962"/>
                  </a:lnTo>
                  <a:lnTo>
                    <a:pt x="0" y="382962"/>
                  </a:lnTo>
                  <a:close/>
                </a:path>
              </a:pathLst>
            </a:custGeom>
            <a:solidFill>
              <a:srgbClr val="BFE5E5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28575"/>
              <a:ext cx="224626" cy="411537"/>
            </a:xfrm>
            <a:prstGeom prst="rect">
              <a:avLst/>
            </a:prstGeom>
          </p:spPr>
          <p:txBody>
            <a:bodyPr lIns="27093" tIns="27093" rIns="27093" bIns="27093" rtlCol="0" anchor="ctr"/>
            <a:lstStyle/>
            <a:p>
              <a:pPr algn="ctr">
                <a:lnSpc>
                  <a:spcPts val="1791"/>
                </a:lnSpc>
              </a:pPr>
              <a:r>
                <a:rPr lang="en-US" sz="1280" b="1">
                  <a:solidFill>
                    <a:srgbClr val="260E0D"/>
                  </a:solidFill>
                  <a:latin typeface="Aileron Bold"/>
                  <a:ea typeface="Aileron Bold"/>
                  <a:cs typeface="Aileron Bold"/>
                  <a:sym typeface="Aileron Bold"/>
                </a:rPr>
                <a:t>1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4694217" y="2700246"/>
            <a:ext cx="1877090" cy="884418"/>
            <a:chOff x="0" y="0"/>
            <a:chExt cx="812800" cy="382962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812800" cy="382962"/>
            </a:xfrm>
            <a:custGeom>
              <a:avLst/>
              <a:gdLst/>
              <a:ahLst/>
              <a:cxnLst/>
              <a:rect l="l" t="t" r="r" b="b"/>
              <a:pathLst>
                <a:path w="812800" h="382962">
                  <a:moveTo>
                    <a:pt x="0" y="0"/>
                  </a:moveTo>
                  <a:lnTo>
                    <a:pt x="812800" y="0"/>
                  </a:lnTo>
                  <a:lnTo>
                    <a:pt x="812800" y="382962"/>
                  </a:lnTo>
                  <a:lnTo>
                    <a:pt x="0" y="382962"/>
                  </a:lnTo>
                  <a:close/>
                </a:path>
              </a:pathLst>
            </a:custGeom>
            <a:solidFill>
              <a:srgbClr val="D3F2FB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-38100"/>
              <a:ext cx="812800" cy="421062"/>
            </a:xfrm>
            <a:prstGeom prst="rect">
              <a:avLst/>
            </a:prstGeom>
          </p:spPr>
          <p:txBody>
            <a:bodyPr lIns="135467" tIns="135467" rIns="135467" bIns="135467" rtlCol="0" anchor="ctr"/>
            <a:lstStyle/>
            <a:p>
              <a:pPr algn="ctr">
                <a:lnSpc>
                  <a:spcPts val="1717"/>
                </a:lnSpc>
              </a:pPr>
              <a:r>
                <a:rPr lang="en-US" sz="1226" b="1" i="1" spc="110">
                  <a:solidFill>
                    <a:srgbClr val="260E0D"/>
                  </a:solidFill>
                  <a:latin typeface="Aileron Bold Italics"/>
                  <a:ea typeface="Aileron Bold Italics"/>
                  <a:cs typeface="Aileron Bold Italics"/>
                  <a:sym typeface="Aileron Bold Italics"/>
                </a:rPr>
                <a:t>Define college-level knowledge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4175463" y="2700246"/>
            <a:ext cx="518753" cy="884418"/>
            <a:chOff x="0" y="0"/>
            <a:chExt cx="224626" cy="382962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224626" cy="382962"/>
            </a:xfrm>
            <a:custGeom>
              <a:avLst/>
              <a:gdLst/>
              <a:ahLst/>
              <a:cxnLst/>
              <a:rect l="l" t="t" r="r" b="b"/>
              <a:pathLst>
                <a:path w="224626" h="382962">
                  <a:moveTo>
                    <a:pt x="0" y="0"/>
                  </a:moveTo>
                  <a:lnTo>
                    <a:pt x="224626" y="0"/>
                  </a:lnTo>
                  <a:lnTo>
                    <a:pt x="224626" y="382962"/>
                  </a:lnTo>
                  <a:lnTo>
                    <a:pt x="0" y="382962"/>
                  </a:lnTo>
                  <a:close/>
                </a:path>
              </a:pathLst>
            </a:custGeom>
            <a:solidFill>
              <a:srgbClr val="BFE5E5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-28575"/>
              <a:ext cx="224626" cy="411537"/>
            </a:xfrm>
            <a:prstGeom prst="rect">
              <a:avLst/>
            </a:prstGeom>
          </p:spPr>
          <p:txBody>
            <a:bodyPr lIns="27093" tIns="27093" rIns="27093" bIns="27093" rtlCol="0" anchor="ctr"/>
            <a:lstStyle/>
            <a:p>
              <a:pPr algn="ctr">
                <a:lnSpc>
                  <a:spcPts val="1791"/>
                </a:lnSpc>
              </a:pPr>
              <a:r>
                <a:rPr lang="en-US" sz="1280" b="1">
                  <a:solidFill>
                    <a:srgbClr val="260E0D"/>
                  </a:solidFill>
                  <a:latin typeface="Aileron Bold"/>
                  <a:ea typeface="Aileron Bold"/>
                  <a:cs typeface="Aileron Bold"/>
                  <a:sym typeface="Aileron Bold"/>
                </a:rPr>
                <a:t>2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4694217" y="3730536"/>
            <a:ext cx="1877090" cy="884418"/>
            <a:chOff x="0" y="0"/>
            <a:chExt cx="812800" cy="382962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812800" cy="382962"/>
            </a:xfrm>
            <a:custGeom>
              <a:avLst/>
              <a:gdLst/>
              <a:ahLst/>
              <a:cxnLst/>
              <a:rect l="l" t="t" r="r" b="b"/>
              <a:pathLst>
                <a:path w="812800" h="382962">
                  <a:moveTo>
                    <a:pt x="0" y="0"/>
                  </a:moveTo>
                  <a:lnTo>
                    <a:pt x="812800" y="0"/>
                  </a:lnTo>
                  <a:lnTo>
                    <a:pt x="812800" y="382962"/>
                  </a:lnTo>
                  <a:lnTo>
                    <a:pt x="0" y="382962"/>
                  </a:lnTo>
                  <a:close/>
                </a:path>
              </a:pathLst>
            </a:custGeom>
            <a:solidFill>
              <a:srgbClr val="D3F2FB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0" y="-38100"/>
              <a:ext cx="812800" cy="421062"/>
            </a:xfrm>
            <a:prstGeom prst="rect">
              <a:avLst/>
            </a:prstGeom>
          </p:spPr>
          <p:txBody>
            <a:bodyPr lIns="135467" tIns="135467" rIns="135467" bIns="135467" rtlCol="0" anchor="ctr"/>
            <a:lstStyle/>
            <a:p>
              <a:pPr algn="ctr">
                <a:lnSpc>
                  <a:spcPts val="1717"/>
                </a:lnSpc>
              </a:pPr>
              <a:r>
                <a:rPr lang="en-US" sz="1226" b="1" i="1" spc="110">
                  <a:solidFill>
                    <a:srgbClr val="260E0D"/>
                  </a:solidFill>
                  <a:latin typeface="Aileron Bold Italics"/>
                  <a:ea typeface="Aileron Bold Italics"/>
                  <a:cs typeface="Aileron Bold Italics"/>
                  <a:sym typeface="Aileron Bold Italics"/>
                </a:rPr>
                <a:t>Draft iCPL </a:t>
              </a:r>
            </a:p>
            <a:p>
              <a:pPr algn="ctr">
                <a:lnSpc>
                  <a:spcPts val="1717"/>
                </a:lnSpc>
              </a:pPr>
              <a:r>
                <a:rPr lang="en-US" sz="1226" b="1" i="1" spc="110">
                  <a:solidFill>
                    <a:srgbClr val="260E0D"/>
                  </a:solidFill>
                  <a:latin typeface="Aileron Bold Italics"/>
                  <a:ea typeface="Aileron Bold Italics"/>
                  <a:cs typeface="Aileron Bold Italics"/>
                  <a:sym typeface="Aileron Bold Italics"/>
                </a:rPr>
                <a:t>request #1 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4175463" y="3730536"/>
            <a:ext cx="518753" cy="884418"/>
            <a:chOff x="0" y="0"/>
            <a:chExt cx="224626" cy="382962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224626" cy="382962"/>
            </a:xfrm>
            <a:custGeom>
              <a:avLst/>
              <a:gdLst/>
              <a:ahLst/>
              <a:cxnLst/>
              <a:rect l="l" t="t" r="r" b="b"/>
              <a:pathLst>
                <a:path w="224626" h="382962">
                  <a:moveTo>
                    <a:pt x="0" y="0"/>
                  </a:moveTo>
                  <a:lnTo>
                    <a:pt x="224626" y="0"/>
                  </a:lnTo>
                  <a:lnTo>
                    <a:pt x="224626" y="382962"/>
                  </a:lnTo>
                  <a:lnTo>
                    <a:pt x="0" y="382962"/>
                  </a:lnTo>
                  <a:close/>
                </a:path>
              </a:pathLst>
            </a:custGeom>
            <a:solidFill>
              <a:srgbClr val="BFE5E5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0" y="-28575"/>
              <a:ext cx="224626" cy="411537"/>
            </a:xfrm>
            <a:prstGeom prst="rect">
              <a:avLst/>
            </a:prstGeom>
          </p:spPr>
          <p:txBody>
            <a:bodyPr lIns="27093" tIns="27093" rIns="27093" bIns="27093" rtlCol="0" anchor="ctr"/>
            <a:lstStyle/>
            <a:p>
              <a:pPr algn="ctr">
                <a:lnSpc>
                  <a:spcPts val="1791"/>
                </a:lnSpc>
              </a:pPr>
              <a:r>
                <a:rPr lang="en-US" sz="1280" b="1">
                  <a:solidFill>
                    <a:srgbClr val="260E0D"/>
                  </a:solidFill>
                  <a:latin typeface="Aileron Bold"/>
                  <a:ea typeface="Aileron Bold"/>
                  <a:cs typeface="Aileron Bold"/>
                  <a:sym typeface="Aileron Bold"/>
                </a:rPr>
                <a:t>3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4694217" y="4756074"/>
            <a:ext cx="1877090" cy="884418"/>
            <a:chOff x="0" y="0"/>
            <a:chExt cx="812800" cy="382962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812800" cy="382962"/>
            </a:xfrm>
            <a:custGeom>
              <a:avLst/>
              <a:gdLst/>
              <a:ahLst/>
              <a:cxnLst/>
              <a:rect l="l" t="t" r="r" b="b"/>
              <a:pathLst>
                <a:path w="812800" h="382962">
                  <a:moveTo>
                    <a:pt x="0" y="0"/>
                  </a:moveTo>
                  <a:lnTo>
                    <a:pt x="812800" y="0"/>
                  </a:lnTo>
                  <a:lnTo>
                    <a:pt x="812800" y="382962"/>
                  </a:lnTo>
                  <a:lnTo>
                    <a:pt x="0" y="382962"/>
                  </a:lnTo>
                  <a:close/>
                </a:path>
              </a:pathLst>
            </a:custGeom>
            <a:solidFill>
              <a:srgbClr val="D3F2FB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0" y="-38100"/>
              <a:ext cx="812800" cy="421062"/>
            </a:xfrm>
            <a:prstGeom prst="rect">
              <a:avLst/>
            </a:prstGeom>
          </p:spPr>
          <p:txBody>
            <a:bodyPr lIns="135467" tIns="135467" rIns="135467" bIns="135467" rtlCol="0" anchor="ctr"/>
            <a:lstStyle/>
            <a:p>
              <a:pPr algn="ctr">
                <a:lnSpc>
                  <a:spcPts val="1717"/>
                </a:lnSpc>
              </a:pPr>
              <a:r>
                <a:rPr lang="en-US" sz="1226" b="1" i="1" spc="110" dirty="0">
                  <a:solidFill>
                    <a:srgbClr val="260E0D"/>
                  </a:solidFill>
                  <a:latin typeface="Aileron Bold Italics"/>
                  <a:ea typeface="Aileron Bold Italics"/>
                  <a:cs typeface="Aileron Bold Italics"/>
                  <a:sym typeface="Aileron Bold Italics"/>
                </a:rPr>
                <a:t>Discuss drafts, revise &amp; finalize</a:t>
              </a:r>
            </a:p>
            <a:p>
              <a:pPr algn="ctr">
                <a:lnSpc>
                  <a:spcPts val="1717"/>
                </a:lnSpc>
              </a:pPr>
              <a:r>
                <a:rPr lang="en-US" sz="1226" b="1" i="1" spc="110" dirty="0">
                  <a:solidFill>
                    <a:srgbClr val="260E0D"/>
                  </a:solidFill>
                  <a:latin typeface="Aileron Bold Italics"/>
                  <a:ea typeface="Aileron Bold Italics"/>
                  <a:cs typeface="Aileron Bold Italics"/>
                  <a:sym typeface="Aileron Bold Italics"/>
                </a:rPr>
                <a:t>iCPL#1 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4175463" y="4760825"/>
            <a:ext cx="518753" cy="884418"/>
            <a:chOff x="0" y="0"/>
            <a:chExt cx="224626" cy="382962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224626" cy="382962"/>
            </a:xfrm>
            <a:custGeom>
              <a:avLst/>
              <a:gdLst/>
              <a:ahLst/>
              <a:cxnLst/>
              <a:rect l="l" t="t" r="r" b="b"/>
              <a:pathLst>
                <a:path w="224626" h="382962">
                  <a:moveTo>
                    <a:pt x="0" y="0"/>
                  </a:moveTo>
                  <a:lnTo>
                    <a:pt x="224626" y="0"/>
                  </a:lnTo>
                  <a:lnTo>
                    <a:pt x="224626" y="382962"/>
                  </a:lnTo>
                  <a:lnTo>
                    <a:pt x="0" y="382962"/>
                  </a:lnTo>
                  <a:close/>
                </a:path>
              </a:pathLst>
            </a:custGeom>
            <a:solidFill>
              <a:srgbClr val="BFE5E5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0" y="-28575"/>
              <a:ext cx="224626" cy="411537"/>
            </a:xfrm>
            <a:prstGeom prst="rect">
              <a:avLst/>
            </a:prstGeom>
          </p:spPr>
          <p:txBody>
            <a:bodyPr lIns="27093" tIns="27093" rIns="27093" bIns="27093" rtlCol="0" anchor="ctr"/>
            <a:lstStyle/>
            <a:p>
              <a:pPr algn="ctr">
                <a:lnSpc>
                  <a:spcPts val="1791"/>
                </a:lnSpc>
              </a:pPr>
              <a:r>
                <a:rPr lang="en-US" sz="1280" b="1">
                  <a:solidFill>
                    <a:srgbClr val="260E0D"/>
                  </a:solidFill>
                  <a:latin typeface="Aileron Bold"/>
                  <a:ea typeface="Aileron Bold"/>
                  <a:cs typeface="Aileron Bold"/>
                  <a:sym typeface="Aileron Bold"/>
                </a:rPr>
                <a:t>4</a:t>
              </a:r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7237869" y="1669957"/>
            <a:ext cx="1877090" cy="884418"/>
            <a:chOff x="0" y="0"/>
            <a:chExt cx="812800" cy="382962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812800" cy="382962"/>
            </a:xfrm>
            <a:custGeom>
              <a:avLst/>
              <a:gdLst/>
              <a:ahLst/>
              <a:cxnLst/>
              <a:rect l="l" t="t" r="r" b="b"/>
              <a:pathLst>
                <a:path w="812800" h="382962">
                  <a:moveTo>
                    <a:pt x="0" y="0"/>
                  </a:moveTo>
                  <a:lnTo>
                    <a:pt x="812800" y="0"/>
                  </a:lnTo>
                  <a:lnTo>
                    <a:pt x="812800" y="382962"/>
                  </a:lnTo>
                  <a:lnTo>
                    <a:pt x="0" y="382962"/>
                  </a:lnTo>
                  <a:close/>
                </a:path>
              </a:pathLst>
            </a:custGeom>
            <a:solidFill>
              <a:srgbClr val="D3F2FB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0" y="-28575"/>
              <a:ext cx="812800" cy="411537"/>
            </a:xfrm>
            <a:prstGeom prst="rect">
              <a:avLst/>
            </a:prstGeom>
          </p:spPr>
          <p:txBody>
            <a:bodyPr lIns="135467" tIns="135467" rIns="135467" bIns="135467" rtlCol="0" anchor="ctr"/>
            <a:lstStyle/>
            <a:p>
              <a:pPr algn="ctr">
                <a:lnSpc>
                  <a:spcPts val="1792"/>
                </a:lnSpc>
              </a:pPr>
              <a:r>
                <a:rPr lang="en-US" sz="1280" b="1" i="1" spc="115">
                  <a:solidFill>
                    <a:srgbClr val="260E0D"/>
                  </a:solidFill>
                  <a:latin typeface="Aileron Bold Italics"/>
                  <a:ea typeface="Aileron Bold Italics"/>
                  <a:cs typeface="Aileron Bold Italics"/>
                  <a:sym typeface="Aileron Bold Italics"/>
                </a:rPr>
                <a:t>Draft iCPL</a:t>
              </a:r>
            </a:p>
            <a:p>
              <a:pPr algn="ctr">
                <a:lnSpc>
                  <a:spcPts val="1792"/>
                </a:lnSpc>
              </a:pPr>
              <a:r>
                <a:rPr lang="en-US" sz="1280" b="1" i="1" spc="115">
                  <a:solidFill>
                    <a:srgbClr val="260E0D"/>
                  </a:solidFill>
                  <a:latin typeface="Aileron Bold Italics"/>
                  <a:ea typeface="Aileron Bold Italics"/>
                  <a:cs typeface="Aileron Bold Italics"/>
                  <a:sym typeface="Aileron Bold Italics"/>
                </a:rPr>
                <a:t>request #2</a:t>
              </a:r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6719115" y="1669957"/>
            <a:ext cx="518753" cy="884418"/>
            <a:chOff x="0" y="0"/>
            <a:chExt cx="224626" cy="382962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224626" cy="382962"/>
            </a:xfrm>
            <a:custGeom>
              <a:avLst/>
              <a:gdLst/>
              <a:ahLst/>
              <a:cxnLst/>
              <a:rect l="l" t="t" r="r" b="b"/>
              <a:pathLst>
                <a:path w="224626" h="382962">
                  <a:moveTo>
                    <a:pt x="0" y="0"/>
                  </a:moveTo>
                  <a:lnTo>
                    <a:pt x="224626" y="0"/>
                  </a:lnTo>
                  <a:lnTo>
                    <a:pt x="224626" y="382962"/>
                  </a:lnTo>
                  <a:lnTo>
                    <a:pt x="0" y="382962"/>
                  </a:lnTo>
                  <a:close/>
                </a:path>
              </a:pathLst>
            </a:custGeom>
            <a:solidFill>
              <a:srgbClr val="BFE5E5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34" name="TextBox 34"/>
            <p:cNvSpPr txBox="1"/>
            <p:nvPr/>
          </p:nvSpPr>
          <p:spPr>
            <a:xfrm>
              <a:off x="0" y="-28575"/>
              <a:ext cx="224626" cy="411537"/>
            </a:xfrm>
            <a:prstGeom prst="rect">
              <a:avLst/>
            </a:prstGeom>
          </p:spPr>
          <p:txBody>
            <a:bodyPr lIns="27093" tIns="27093" rIns="27093" bIns="27093" rtlCol="0" anchor="ctr"/>
            <a:lstStyle/>
            <a:p>
              <a:pPr algn="ctr">
                <a:lnSpc>
                  <a:spcPts val="1791"/>
                </a:lnSpc>
              </a:pPr>
              <a:r>
                <a:rPr lang="en-US" sz="1280" b="1">
                  <a:solidFill>
                    <a:srgbClr val="260E0D"/>
                  </a:solidFill>
                  <a:latin typeface="Aileron Bold"/>
                  <a:ea typeface="Aileron Bold"/>
                  <a:cs typeface="Aileron Bold"/>
                  <a:sym typeface="Aileron Bold"/>
                </a:rPr>
                <a:t>5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7237869" y="2700246"/>
            <a:ext cx="1877090" cy="884418"/>
            <a:chOff x="0" y="0"/>
            <a:chExt cx="812800" cy="382962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812800" cy="382962"/>
            </a:xfrm>
            <a:custGeom>
              <a:avLst/>
              <a:gdLst/>
              <a:ahLst/>
              <a:cxnLst/>
              <a:rect l="l" t="t" r="r" b="b"/>
              <a:pathLst>
                <a:path w="812800" h="382962">
                  <a:moveTo>
                    <a:pt x="0" y="0"/>
                  </a:moveTo>
                  <a:lnTo>
                    <a:pt x="812800" y="0"/>
                  </a:lnTo>
                  <a:lnTo>
                    <a:pt x="812800" y="382962"/>
                  </a:lnTo>
                  <a:lnTo>
                    <a:pt x="0" y="382962"/>
                  </a:lnTo>
                  <a:close/>
                </a:path>
              </a:pathLst>
            </a:custGeom>
            <a:solidFill>
              <a:srgbClr val="D3F2FB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37" name="TextBox 37"/>
            <p:cNvSpPr txBox="1"/>
            <p:nvPr/>
          </p:nvSpPr>
          <p:spPr>
            <a:xfrm>
              <a:off x="0" y="-38100"/>
              <a:ext cx="812800" cy="421062"/>
            </a:xfrm>
            <a:prstGeom prst="rect">
              <a:avLst/>
            </a:prstGeom>
          </p:spPr>
          <p:txBody>
            <a:bodyPr lIns="135467" tIns="135467" rIns="135467" bIns="135467" rtlCol="0" anchor="ctr"/>
            <a:lstStyle/>
            <a:p>
              <a:pPr algn="ctr">
                <a:lnSpc>
                  <a:spcPts val="1717"/>
                </a:lnSpc>
              </a:pPr>
              <a:r>
                <a:rPr lang="en-US" sz="1226" b="1" i="1" spc="110" dirty="0">
                  <a:solidFill>
                    <a:srgbClr val="260E0D"/>
                  </a:solidFill>
                  <a:latin typeface="Aileron Bold Italics"/>
                  <a:ea typeface="Aileron Bold Italics"/>
                  <a:cs typeface="Aileron Bold Italics"/>
                  <a:sym typeface="Aileron Bold Italics"/>
                </a:rPr>
                <a:t>Discuss drafts, </a:t>
              </a:r>
            </a:p>
            <a:p>
              <a:pPr algn="ctr">
                <a:lnSpc>
                  <a:spcPts val="1717"/>
                </a:lnSpc>
              </a:pPr>
              <a:r>
                <a:rPr lang="en-US" sz="1226" b="1" i="1" spc="110" dirty="0">
                  <a:solidFill>
                    <a:srgbClr val="260E0D"/>
                  </a:solidFill>
                  <a:latin typeface="Aileron Bold Italics"/>
                  <a:ea typeface="Aileron Bold Italics"/>
                  <a:cs typeface="Aileron Bold Italics"/>
                  <a:sym typeface="Aileron Bold Italics"/>
                </a:rPr>
                <a:t>revise &amp; finalize</a:t>
              </a:r>
            </a:p>
            <a:p>
              <a:pPr algn="ctr">
                <a:lnSpc>
                  <a:spcPts val="1717"/>
                </a:lnSpc>
              </a:pPr>
              <a:r>
                <a:rPr lang="en-US" sz="1226" b="1" i="1" spc="110" dirty="0">
                  <a:solidFill>
                    <a:srgbClr val="260E0D"/>
                  </a:solidFill>
                  <a:latin typeface="Aileron Bold Italics"/>
                  <a:ea typeface="Aileron Bold Italics"/>
                  <a:cs typeface="Aileron Bold Italics"/>
                  <a:sym typeface="Aileron Bold Italics"/>
                </a:rPr>
                <a:t>iCPL#2</a:t>
              </a:r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6719115" y="2698798"/>
            <a:ext cx="518753" cy="884418"/>
            <a:chOff x="0" y="0"/>
            <a:chExt cx="224626" cy="382962"/>
          </a:xfrm>
        </p:grpSpPr>
        <p:sp>
          <p:nvSpPr>
            <p:cNvPr id="39" name="Freeform 39"/>
            <p:cNvSpPr/>
            <p:nvPr/>
          </p:nvSpPr>
          <p:spPr>
            <a:xfrm>
              <a:off x="0" y="0"/>
              <a:ext cx="224626" cy="382962"/>
            </a:xfrm>
            <a:custGeom>
              <a:avLst/>
              <a:gdLst/>
              <a:ahLst/>
              <a:cxnLst/>
              <a:rect l="l" t="t" r="r" b="b"/>
              <a:pathLst>
                <a:path w="224626" h="382962">
                  <a:moveTo>
                    <a:pt x="0" y="0"/>
                  </a:moveTo>
                  <a:lnTo>
                    <a:pt x="224626" y="0"/>
                  </a:lnTo>
                  <a:lnTo>
                    <a:pt x="224626" y="382962"/>
                  </a:lnTo>
                  <a:lnTo>
                    <a:pt x="0" y="382962"/>
                  </a:lnTo>
                  <a:close/>
                </a:path>
              </a:pathLst>
            </a:custGeom>
            <a:solidFill>
              <a:srgbClr val="BFE5E5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0" name="TextBox 40"/>
            <p:cNvSpPr txBox="1"/>
            <p:nvPr/>
          </p:nvSpPr>
          <p:spPr>
            <a:xfrm>
              <a:off x="0" y="-28575"/>
              <a:ext cx="224626" cy="411537"/>
            </a:xfrm>
            <a:prstGeom prst="rect">
              <a:avLst/>
            </a:prstGeom>
          </p:spPr>
          <p:txBody>
            <a:bodyPr lIns="27093" tIns="27093" rIns="27093" bIns="27093" rtlCol="0" anchor="ctr"/>
            <a:lstStyle/>
            <a:p>
              <a:pPr algn="ctr">
                <a:lnSpc>
                  <a:spcPts val="1791"/>
                </a:lnSpc>
              </a:pPr>
              <a:r>
                <a:rPr lang="en-US" sz="1280" b="1">
                  <a:solidFill>
                    <a:srgbClr val="260E0D"/>
                  </a:solidFill>
                  <a:latin typeface="Aileron Bold"/>
                  <a:ea typeface="Aileron Bold"/>
                  <a:cs typeface="Aileron Bold"/>
                  <a:sym typeface="Aileron Bold"/>
                </a:rPr>
                <a:t>6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237869" y="3730536"/>
            <a:ext cx="1877090" cy="884418"/>
            <a:chOff x="0" y="0"/>
            <a:chExt cx="812800" cy="382962"/>
          </a:xfrm>
        </p:grpSpPr>
        <p:sp>
          <p:nvSpPr>
            <p:cNvPr id="42" name="Freeform 42"/>
            <p:cNvSpPr/>
            <p:nvPr/>
          </p:nvSpPr>
          <p:spPr>
            <a:xfrm>
              <a:off x="0" y="0"/>
              <a:ext cx="812800" cy="382962"/>
            </a:xfrm>
            <a:custGeom>
              <a:avLst/>
              <a:gdLst/>
              <a:ahLst/>
              <a:cxnLst/>
              <a:rect l="l" t="t" r="r" b="b"/>
              <a:pathLst>
                <a:path w="812800" h="382962">
                  <a:moveTo>
                    <a:pt x="0" y="0"/>
                  </a:moveTo>
                  <a:lnTo>
                    <a:pt x="812800" y="0"/>
                  </a:lnTo>
                  <a:lnTo>
                    <a:pt x="812800" y="382962"/>
                  </a:lnTo>
                  <a:lnTo>
                    <a:pt x="0" y="382962"/>
                  </a:lnTo>
                  <a:close/>
                </a:path>
              </a:pathLst>
            </a:custGeom>
            <a:solidFill>
              <a:srgbClr val="D3F2FB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3" name="TextBox 43"/>
            <p:cNvSpPr txBox="1"/>
            <p:nvPr/>
          </p:nvSpPr>
          <p:spPr>
            <a:xfrm>
              <a:off x="0" y="-38100"/>
              <a:ext cx="812800" cy="421062"/>
            </a:xfrm>
            <a:prstGeom prst="rect">
              <a:avLst/>
            </a:prstGeom>
          </p:spPr>
          <p:txBody>
            <a:bodyPr lIns="135467" tIns="135467" rIns="135467" bIns="135467" rtlCol="0" anchor="ctr"/>
            <a:lstStyle/>
            <a:p>
              <a:pPr algn="ctr">
                <a:lnSpc>
                  <a:spcPts val="1717"/>
                </a:lnSpc>
              </a:pPr>
              <a:r>
                <a:rPr lang="en-US" sz="1226" b="1" i="1" spc="110" dirty="0">
                  <a:solidFill>
                    <a:srgbClr val="260E0D"/>
                  </a:solidFill>
                  <a:latin typeface="Aileron Bold Italics"/>
                  <a:ea typeface="Aileron Bold Italics"/>
                  <a:cs typeface="Aileron Bold Italics"/>
                  <a:sym typeface="Aileron Bold Italics"/>
                </a:rPr>
                <a:t>Create iCPL#3</a:t>
              </a:r>
            </a:p>
            <a:p>
              <a:pPr algn="ctr">
                <a:lnSpc>
                  <a:spcPts val="1717"/>
                </a:lnSpc>
              </a:pPr>
              <a:r>
                <a:rPr lang="en-US" sz="1226" b="1" i="1" spc="110" dirty="0">
                  <a:solidFill>
                    <a:srgbClr val="260E0D"/>
                  </a:solidFill>
                  <a:latin typeface="Aileron Bold Italics"/>
                  <a:ea typeface="Aileron Bold Italics"/>
                  <a:cs typeface="Aileron Bold Italics"/>
                  <a:sym typeface="Aileron Bold Italics"/>
                </a:rPr>
                <a:t>or alternative assignment</a:t>
              </a:r>
            </a:p>
          </p:txBody>
        </p:sp>
      </p:grpSp>
      <p:grpSp>
        <p:nvGrpSpPr>
          <p:cNvPr id="44" name="Group 44"/>
          <p:cNvGrpSpPr/>
          <p:nvPr/>
        </p:nvGrpSpPr>
        <p:grpSpPr>
          <a:xfrm>
            <a:off x="6719115" y="3730536"/>
            <a:ext cx="518753" cy="884418"/>
            <a:chOff x="0" y="0"/>
            <a:chExt cx="224626" cy="382962"/>
          </a:xfrm>
        </p:grpSpPr>
        <p:sp>
          <p:nvSpPr>
            <p:cNvPr id="45" name="Freeform 45"/>
            <p:cNvSpPr/>
            <p:nvPr/>
          </p:nvSpPr>
          <p:spPr>
            <a:xfrm>
              <a:off x="0" y="0"/>
              <a:ext cx="224626" cy="382962"/>
            </a:xfrm>
            <a:custGeom>
              <a:avLst/>
              <a:gdLst/>
              <a:ahLst/>
              <a:cxnLst/>
              <a:rect l="l" t="t" r="r" b="b"/>
              <a:pathLst>
                <a:path w="224626" h="382962">
                  <a:moveTo>
                    <a:pt x="0" y="0"/>
                  </a:moveTo>
                  <a:lnTo>
                    <a:pt x="224626" y="0"/>
                  </a:lnTo>
                  <a:lnTo>
                    <a:pt x="224626" y="382962"/>
                  </a:lnTo>
                  <a:lnTo>
                    <a:pt x="0" y="382962"/>
                  </a:lnTo>
                  <a:close/>
                </a:path>
              </a:pathLst>
            </a:custGeom>
            <a:solidFill>
              <a:srgbClr val="BFE5E5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6" name="TextBox 46"/>
            <p:cNvSpPr txBox="1"/>
            <p:nvPr/>
          </p:nvSpPr>
          <p:spPr>
            <a:xfrm>
              <a:off x="0" y="-28575"/>
              <a:ext cx="224626" cy="411537"/>
            </a:xfrm>
            <a:prstGeom prst="rect">
              <a:avLst/>
            </a:prstGeom>
          </p:spPr>
          <p:txBody>
            <a:bodyPr lIns="27093" tIns="27093" rIns="27093" bIns="27093" rtlCol="0" anchor="ctr"/>
            <a:lstStyle/>
            <a:p>
              <a:pPr algn="ctr">
                <a:lnSpc>
                  <a:spcPts val="1791"/>
                </a:lnSpc>
              </a:pPr>
              <a:r>
                <a:rPr lang="en-US" sz="1280" b="1">
                  <a:solidFill>
                    <a:srgbClr val="260E0D"/>
                  </a:solidFill>
                  <a:latin typeface="Aileron Bold"/>
                  <a:ea typeface="Aileron Bold"/>
                  <a:cs typeface="Aileron Bold"/>
                  <a:sym typeface="Aileron Bold"/>
                </a:rPr>
                <a:t>7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237869" y="4760825"/>
            <a:ext cx="1877090" cy="884418"/>
            <a:chOff x="0" y="0"/>
            <a:chExt cx="812800" cy="382962"/>
          </a:xfrm>
        </p:grpSpPr>
        <p:sp>
          <p:nvSpPr>
            <p:cNvPr id="48" name="Freeform 48"/>
            <p:cNvSpPr/>
            <p:nvPr/>
          </p:nvSpPr>
          <p:spPr>
            <a:xfrm>
              <a:off x="0" y="0"/>
              <a:ext cx="812800" cy="382962"/>
            </a:xfrm>
            <a:custGeom>
              <a:avLst/>
              <a:gdLst/>
              <a:ahLst/>
              <a:cxnLst/>
              <a:rect l="l" t="t" r="r" b="b"/>
              <a:pathLst>
                <a:path w="812800" h="382962">
                  <a:moveTo>
                    <a:pt x="0" y="0"/>
                  </a:moveTo>
                  <a:lnTo>
                    <a:pt x="812800" y="0"/>
                  </a:lnTo>
                  <a:lnTo>
                    <a:pt x="812800" y="382962"/>
                  </a:lnTo>
                  <a:lnTo>
                    <a:pt x="0" y="382962"/>
                  </a:lnTo>
                  <a:close/>
                </a:path>
              </a:pathLst>
            </a:custGeom>
            <a:solidFill>
              <a:srgbClr val="D3F2FB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9" name="TextBox 49"/>
            <p:cNvSpPr txBox="1"/>
            <p:nvPr/>
          </p:nvSpPr>
          <p:spPr>
            <a:xfrm>
              <a:off x="0" y="-38100"/>
              <a:ext cx="812800" cy="421062"/>
            </a:xfrm>
            <a:prstGeom prst="rect">
              <a:avLst/>
            </a:prstGeom>
          </p:spPr>
          <p:txBody>
            <a:bodyPr lIns="135467" tIns="135467" rIns="135467" bIns="135467" rtlCol="0" anchor="ctr"/>
            <a:lstStyle/>
            <a:p>
              <a:pPr algn="ctr">
                <a:lnSpc>
                  <a:spcPts val="1717"/>
                </a:lnSpc>
              </a:pPr>
              <a:r>
                <a:rPr lang="en-US" sz="1226" b="1" i="1" spc="110">
                  <a:solidFill>
                    <a:srgbClr val="260E0D"/>
                  </a:solidFill>
                  <a:latin typeface="Aileron Bold Italics"/>
                  <a:ea typeface="Aileron Bold Italics"/>
                  <a:cs typeface="Aileron Bold Italics"/>
                  <a:sym typeface="Aileron Bold Italics"/>
                </a:rPr>
                <a:t>Reflections &amp; next steps</a:t>
              </a:r>
            </a:p>
          </p:txBody>
        </p:sp>
      </p:grpSp>
      <p:grpSp>
        <p:nvGrpSpPr>
          <p:cNvPr id="50" name="Group 50"/>
          <p:cNvGrpSpPr/>
          <p:nvPr/>
        </p:nvGrpSpPr>
        <p:grpSpPr>
          <a:xfrm>
            <a:off x="6719115" y="4760825"/>
            <a:ext cx="518753" cy="884418"/>
            <a:chOff x="0" y="0"/>
            <a:chExt cx="224626" cy="382962"/>
          </a:xfrm>
        </p:grpSpPr>
        <p:sp>
          <p:nvSpPr>
            <p:cNvPr id="51" name="Freeform 51"/>
            <p:cNvSpPr/>
            <p:nvPr/>
          </p:nvSpPr>
          <p:spPr>
            <a:xfrm>
              <a:off x="0" y="0"/>
              <a:ext cx="224626" cy="382962"/>
            </a:xfrm>
            <a:custGeom>
              <a:avLst/>
              <a:gdLst/>
              <a:ahLst/>
              <a:cxnLst/>
              <a:rect l="l" t="t" r="r" b="b"/>
              <a:pathLst>
                <a:path w="224626" h="382962">
                  <a:moveTo>
                    <a:pt x="0" y="0"/>
                  </a:moveTo>
                  <a:lnTo>
                    <a:pt x="224626" y="0"/>
                  </a:lnTo>
                  <a:lnTo>
                    <a:pt x="224626" y="382962"/>
                  </a:lnTo>
                  <a:lnTo>
                    <a:pt x="0" y="382962"/>
                  </a:lnTo>
                  <a:close/>
                </a:path>
              </a:pathLst>
            </a:custGeom>
            <a:solidFill>
              <a:srgbClr val="BFE5E5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2" name="TextBox 52"/>
            <p:cNvSpPr txBox="1"/>
            <p:nvPr/>
          </p:nvSpPr>
          <p:spPr>
            <a:xfrm>
              <a:off x="0" y="-28575"/>
              <a:ext cx="224626" cy="411537"/>
            </a:xfrm>
            <a:prstGeom prst="rect">
              <a:avLst/>
            </a:prstGeom>
          </p:spPr>
          <p:txBody>
            <a:bodyPr lIns="27093" tIns="27093" rIns="27093" bIns="27093" rtlCol="0" anchor="ctr"/>
            <a:lstStyle/>
            <a:p>
              <a:pPr algn="ctr">
                <a:lnSpc>
                  <a:spcPts val="1791"/>
                </a:lnSpc>
              </a:pPr>
              <a:r>
                <a:rPr lang="en-US" sz="1280" b="1">
                  <a:solidFill>
                    <a:srgbClr val="260E0D"/>
                  </a:solidFill>
                  <a:latin typeface="Aileron Bold"/>
                  <a:ea typeface="Aileron Bold"/>
                  <a:cs typeface="Aileron Bold"/>
                  <a:sym typeface="Aileron Bold"/>
                </a:rPr>
                <a:t>8</a:t>
              </a:r>
            </a:p>
          </p:txBody>
        </p:sp>
      </p:grpSp>
      <p:sp>
        <p:nvSpPr>
          <p:cNvPr id="53" name="TextBox 53"/>
          <p:cNvSpPr txBox="1"/>
          <p:nvPr/>
        </p:nvSpPr>
        <p:spPr>
          <a:xfrm>
            <a:off x="147045" y="2751661"/>
            <a:ext cx="3331857" cy="34856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84371" lvl="1" indent="-192186" algn="l">
              <a:lnSpc>
                <a:spcPts val="3115"/>
              </a:lnSpc>
              <a:buFont typeface="Arial"/>
              <a:buChar char="•"/>
            </a:pPr>
            <a:r>
              <a:rPr lang="en-US" sz="1780" spc="53">
                <a:solidFill>
                  <a:srgbClr val="260E0D"/>
                </a:solidFill>
                <a:latin typeface="Aileron"/>
                <a:ea typeface="Aileron"/>
                <a:cs typeface="Aileron"/>
                <a:sym typeface="Aileron"/>
              </a:rPr>
              <a:t>8-Week course</a:t>
            </a:r>
          </a:p>
          <a:p>
            <a:pPr marL="384371" lvl="1" indent="-192186" algn="l">
              <a:lnSpc>
                <a:spcPts val="3115"/>
              </a:lnSpc>
              <a:buFont typeface="Arial"/>
              <a:buChar char="•"/>
            </a:pPr>
            <a:r>
              <a:rPr lang="en-US" sz="1780" spc="53">
                <a:solidFill>
                  <a:srgbClr val="260E0D"/>
                </a:solidFill>
                <a:latin typeface="Aileron"/>
                <a:ea typeface="Aileron"/>
                <a:cs typeface="Aileron"/>
                <a:sym typeface="Aileron"/>
              </a:rPr>
              <a:t>Focus on </a:t>
            </a:r>
            <a:r>
              <a:rPr lang="en-US" sz="1780" b="1" spc="53">
                <a:solidFill>
                  <a:srgbClr val="260E0D"/>
                </a:solidFill>
                <a:latin typeface="Aileron Bold"/>
                <a:ea typeface="Aileron Bold"/>
                <a:cs typeface="Aileron Bold"/>
                <a:sym typeface="Aileron Bold"/>
              </a:rPr>
              <a:t>Individualized</a:t>
            </a:r>
            <a:r>
              <a:rPr lang="en-US" sz="1780" spc="53">
                <a:solidFill>
                  <a:srgbClr val="260E0D"/>
                </a:solidFill>
                <a:latin typeface="Aileron"/>
                <a:ea typeface="Aileron"/>
                <a:cs typeface="Aileron"/>
                <a:sym typeface="Aileron"/>
              </a:rPr>
              <a:t> Credit for Prior Learning (iCPL) </a:t>
            </a:r>
          </a:p>
          <a:p>
            <a:pPr marL="384371" lvl="1" indent="-192186" algn="l">
              <a:lnSpc>
                <a:spcPts val="3115"/>
              </a:lnSpc>
              <a:buFont typeface="Arial"/>
              <a:buChar char="•"/>
            </a:pPr>
            <a:r>
              <a:rPr lang="en-US" sz="1780" spc="53">
                <a:solidFill>
                  <a:srgbClr val="260E0D"/>
                </a:solidFill>
                <a:latin typeface="Aileron"/>
                <a:ea typeface="Aileron"/>
                <a:cs typeface="Aileron"/>
                <a:sym typeface="Aileron"/>
              </a:rPr>
              <a:t>Develop 3 iCPL requests</a:t>
            </a:r>
          </a:p>
          <a:p>
            <a:pPr marL="384371" lvl="1" indent="-192186" algn="l">
              <a:lnSpc>
                <a:spcPts val="3115"/>
              </a:lnSpc>
              <a:buFont typeface="Arial"/>
              <a:buChar char="•"/>
            </a:pPr>
            <a:r>
              <a:rPr lang="en-US" sz="1780" spc="53">
                <a:solidFill>
                  <a:srgbClr val="260E0D"/>
                </a:solidFill>
                <a:latin typeface="Aileron"/>
                <a:ea typeface="Aileron"/>
                <a:cs typeface="Aileron"/>
                <a:sym typeface="Aileron"/>
              </a:rPr>
              <a:t>Remaining requests developed with the mentor/advisor</a:t>
            </a:r>
          </a:p>
          <a:p>
            <a:pPr algn="l">
              <a:lnSpc>
                <a:spcPts val="3115"/>
              </a:lnSpc>
            </a:pPr>
            <a:r>
              <a:rPr lang="en-US" sz="1780" spc="53">
                <a:solidFill>
                  <a:srgbClr val="260E0D"/>
                </a:solidFill>
                <a:latin typeface="Aileron"/>
                <a:ea typeface="Aileron"/>
                <a:cs typeface="Aileron"/>
                <a:sym typeface="Aileron"/>
              </a:rPr>
              <a:t> </a:t>
            </a:r>
          </a:p>
        </p:txBody>
      </p:sp>
      <p:sp>
        <p:nvSpPr>
          <p:cNvPr id="54" name="TextBox 54"/>
          <p:cNvSpPr txBox="1"/>
          <p:nvPr/>
        </p:nvSpPr>
        <p:spPr>
          <a:xfrm>
            <a:off x="378124" y="1071408"/>
            <a:ext cx="2514413" cy="9222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607"/>
              </a:lnSpc>
              <a:spcBef>
                <a:spcPct val="0"/>
              </a:spcBef>
            </a:pPr>
            <a:r>
              <a:rPr lang="en-US" sz="2933" b="1" spc="175">
                <a:solidFill>
                  <a:srgbClr val="260E0D"/>
                </a:solidFill>
                <a:latin typeface="Aileron Ultra-Bold"/>
                <a:ea typeface="Aileron Ultra-Bold"/>
                <a:cs typeface="Aileron Ultra-Bold"/>
                <a:sym typeface="Aileron Ultra-Bold"/>
              </a:rPr>
              <a:t>EDPL 2005:  COURSE</a:t>
            </a:r>
          </a:p>
        </p:txBody>
      </p:sp>
      <p:sp>
        <p:nvSpPr>
          <p:cNvPr id="55" name="TextBox 55"/>
          <p:cNvSpPr txBox="1"/>
          <p:nvPr/>
        </p:nvSpPr>
        <p:spPr>
          <a:xfrm>
            <a:off x="0" y="2074066"/>
            <a:ext cx="3381806" cy="4619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38"/>
              </a:lnSpc>
            </a:pPr>
            <a:r>
              <a:rPr lang="en-US" sz="1313" b="1">
                <a:solidFill>
                  <a:srgbClr val="260E0D"/>
                </a:solidFill>
                <a:latin typeface="Canva Sans 2 Bold"/>
                <a:ea typeface="Canva Sans 2 Bold"/>
                <a:cs typeface="Canva Sans 2 Bold"/>
                <a:sym typeface="Canva Sans 2 Bold"/>
              </a:rPr>
              <a:t>Prior Learning  Assessment </a:t>
            </a:r>
          </a:p>
          <a:p>
            <a:pPr algn="ctr">
              <a:lnSpc>
                <a:spcPts val="1838"/>
              </a:lnSpc>
            </a:pPr>
            <a:r>
              <a:rPr lang="en-US" sz="1313" b="1">
                <a:solidFill>
                  <a:srgbClr val="260E0D"/>
                </a:solidFill>
                <a:latin typeface="Canva Sans 2 Bold"/>
                <a:ea typeface="Canva Sans 2 Bold"/>
                <a:cs typeface="Canva Sans 2 Bold"/>
                <a:sym typeface="Canva Sans 2 Bold"/>
              </a:rPr>
              <a:t>Introductory,  2 credits</a:t>
            </a:r>
          </a:p>
        </p:txBody>
      </p:sp>
      <p:sp>
        <p:nvSpPr>
          <p:cNvPr id="56" name="TextBox 56"/>
          <p:cNvSpPr txBox="1"/>
          <p:nvPr/>
        </p:nvSpPr>
        <p:spPr>
          <a:xfrm>
            <a:off x="4225945" y="625639"/>
            <a:ext cx="4796135" cy="4648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80"/>
              </a:lnSpc>
            </a:pPr>
            <a:r>
              <a:rPr lang="en-US" sz="2700" b="1">
                <a:solidFill>
                  <a:srgbClr val="260E0D"/>
                </a:solidFill>
                <a:latin typeface="Canva Sans 1 Bold"/>
                <a:ea typeface="Canva Sans 1 Bold"/>
                <a:cs typeface="Canva Sans 1 Bold"/>
                <a:sym typeface="Canva Sans 1 Bold"/>
              </a:rPr>
              <a:t>Overview of Course Modules</a:t>
            </a:r>
          </a:p>
        </p:txBody>
      </p:sp>
      <p:pic>
        <p:nvPicPr>
          <p:cNvPr id="110" name="Audio 109">
            <a:extLst>
              <a:ext uri="{FF2B5EF4-FFF2-40B4-BE49-F238E27FC236}">
                <a16:creationId xmlns:a16="http://schemas.microsoft.com/office/drawing/2014/main" id="{E827A619-C384-E9A4-B2C0-1217B2F86A6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788400" y="6350000"/>
            <a:ext cx="812800" cy="8128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7661"/>
    </mc:Choice>
    <mc:Fallback xmlns="">
      <p:transition spd="slow" advTm="9766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0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DD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815253" y="1705358"/>
            <a:ext cx="7206827" cy="55390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79"/>
              </a:lnSpc>
            </a:pPr>
            <a:r>
              <a:rPr lang="en-US" sz="2199" b="1" dirty="0">
                <a:solidFill>
                  <a:srgbClr val="000000"/>
                </a:solidFill>
                <a:latin typeface="Canva Sans 1 Bold"/>
                <a:ea typeface="Canva Sans 1 Bold"/>
                <a:cs typeface="Canva Sans 1 Bold"/>
                <a:sym typeface="Canva Sans 1 Bold"/>
              </a:rPr>
              <a:t>Review </a:t>
            </a:r>
            <a:r>
              <a:rPr lang="en-US" sz="2199" dirty="0">
                <a:solidFill>
                  <a:srgbClr val="000000"/>
                </a:solidFill>
                <a:latin typeface="Canva Sans 1"/>
                <a:ea typeface="Canva Sans 1"/>
                <a:cs typeface="Canva Sans 1"/>
                <a:sym typeface="Canva Sans 1"/>
              </a:rPr>
              <a:t>the syllabus and course information.  </a:t>
            </a:r>
          </a:p>
          <a:p>
            <a:pPr algn="ctr">
              <a:lnSpc>
                <a:spcPts val="3079"/>
              </a:lnSpc>
            </a:pPr>
            <a:endParaRPr lang="en-US" sz="2199" dirty="0">
              <a:solidFill>
                <a:srgbClr val="000000"/>
              </a:solidFill>
              <a:latin typeface="Canva Sans 1"/>
              <a:ea typeface="Canva Sans 1"/>
              <a:cs typeface="Canva Sans 1"/>
              <a:sym typeface="Canva Sans 1"/>
            </a:endParaRPr>
          </a:p>
          <a:p>
            <a:pPr algn="ctr">
              <a:lnSpc>
                <a:spcPts val="3079"/>
              </a:lnSpc>
            </a:pPr>
            <a:endParaRPr lang="en-US" sz="2199" dirty="0">
              <a:solidFill>
                <a:srgbClr val="000000"/>
              </a:solidFill>
              <a:latin typeface="Canva Sans 1"/>
              <a:ea typeface="Canva Sans 1"/>
              <a:cs typeface="Canva Sans 1"/>
              <a:sym typeface="Canva Sans 1"/>
            </a:endParaRPr>
          </a:p>
          <a:p>
            <a:pPr algn="l">
              <a:lnSpc>
                <a:spcPts val="3079"/>
              </a:lnSpc>
            </a:pPr>
            <a:r>
              <a:rPr lang="en-US" sz="2199" b="1" dirty="0">
                <a:solidFill>
                  <a:srgbClr val="000000"/>
                </a:solidFill>
                <a:latin typeface="Canva Sans 1 Bold"/>
                <a:ea typeface="Canva Sans 1 Bold"/>
                <a:cs typeface="Canva Sans 1 Bold"/>
                <a:sym typeface="Canva Sans 1 Bold"/>
              </a:rPr>
              <a:t>Read &amp; apply</a:t>
            </a:r>
            <a:r>
              <a:rPr lang="en-US" sz="2199" dirty="0">
                <a:solidFill>
                  <a:srgbClr val="000000"/>
                </a:solidFill>
                <a:latin typeface="Canva Sans 1 Bold"/>
                <a:ea typeface="Canva Sans 1 Bold"/>
                <a:cs typeface="Canva Sans 1 Bold"/>
                <a:sym typeface="Canva Sans 1 Bold"/>
              </a:rPr>
              <a:t> </a:t>
            </a:r>
            <a:r>
              <a:rPr lang="en-US" sz="2199" dirty="0">
                <a:solidFill>
                  <a:srgbClr val="000000"/>
                </a:solidFill>
                <a:latin typeface="Canva Sans 1"/>
                <a:ea typeface="Canva Sans 1"/>
                <a:cs typeface="Canva Sans 1"/>
                <a:sym typeface="Canva Sans 1"/>
              </a:rPr>
              <a:t>the feedback from your instructor who has served in the evaluator role and will help you to present your experiential knowledge in the strongest and clearest way. </a:t>
            </a:r>
          </a:p>
          <a:p>
            <a:pPr algn="l">
              <a:lnSpc>
                <a:spcPts val="3079"/>
              </a:lnSpc>
            </a:pPr>
            <a:endParaRPr lang="en-US" sz="2199" dirty="0">
              <a:solidFill>
                <a:srgbClr val="000000"/>
              </a:solidFill>
              <a:latin typeface="Canva Sans 1"/>
              <a:ea typeface="Canva Sans 1"/>
              <a:cs typeface="Canva Sans 1"/>
              <a:sym typeface="Canva Sans 1"/>
            </a:endParaRPr>
          </a:p>
          <a:p>
            <a:pPr algn="l">
              <a:lnSpc>
                <a:spcPts val="3079"/>
              </a:lnSpc>
            </a:pPr>
            <a:endParaRPr lang="en-US" sz="2199" dirty="0">
              <a:solidFill>
                <a:srgbClr val="000000"/>
              </a:solidFill>
              <a:latin typeface="Canva Sans 1"/>
              <a:ea typeface="Canva Sans 1"/>
              <a:cs typeface="Canva Sans 1"/>
              <a:sym typeface="Canva Sans 1"/>
            </a:endParaRPr>
          </a:p>
          <a:p>
            <a:pPr algn="l">
              <a:lnSpc>
                <a:spcPts val="3079"/>
              </a:lnSpc>
            </a:pPr>
            <a:r>
              <a:rPr lang="en-US" sz="2199" b="1" dirty="0">
                <a:solidFill>
                  <a:srgbClr val="000000"/>
                </a:solidFill>
                <a:latin typeface="Canva Sans 1 Bold"/>
                <a:ea typeface="Canva Sans 1 Bold"/>
                <a:cs typeface="Canva Sans 1 Bold"/>
                <a:sym typeface="Canva Sans 1 Bold"/>
              </a:rPr>
              <a:t>Give yourself adequate time </a:t>
            </a:r>
            <a:r>
              <a:rPr lang="en-US" sz="2199" dirty="0">
                <a:solidFill>
                  <a:srgbClr val="000000"/>
                </a:solidFill>
                <a:latin typeface="Canva Sans 1"/>
                <a:ea typeface="Canva Sans 1"/>
                <a:cs typeface="Canva Sans 1"/>
                <a:sym typeface="Canva Sans 1"/>
              </a:rPr>
              <a:t>to think about and reflect on your learning to maximize chances for success. </a:t>
            </a:r>
          </a:p>
          <a:p>
            <a:pPr algn="l">
              <a:lnSpc>
                <a:spcPts val="3079"/>
              </a:lnSpc>
            </a:pPr>
            <a:endParaRPr lang="en-US" sz="2199" dirty="0">
              <a:solidFill>
                <a:srgbClr val="000000"/>
              </a:solidFill>
              <a:latin typeface="Canva Sans 1"/>
              <a:ea typeface="Canva Sans 1"/>
              <a:cs typeface="Canva Sans 1"/>
              <a:sym typeface="Canva Sans 1"/>
            </a:endParaRPr>
          </a:p>
          <a:p>
            <a:pPr algn="l">
              <a:lnSpc>
                <a:spcPts val="3079"/>
              </a:lnSpc>
            </a:pPr>
            <a:endParaRPr lang="en-US" sz="2199" dirty="0">
              <a:solidFill>
                <a:srgbClr val="000000"/>
              </a:solidFill>
              <a:latin typeface="Canva Sans 1"/>
              <a:ea typeface="Canva Sans 1"/>
              <a:cs typeface="Canva Sans 1"/>
              <a:sym typeface="Canva Sans 1"/>
            </a:endParaRPr>
          </a:p>
        </p:txBody>
      </p:sp>
      <p:sp>
        <p:nvSpPr>
          <p:cNvPr id="3" name="Freeform 3"/>
          <p:cNvSpPr/>
          <p:nvPr/>
        </p:nvSpPr>
        <p:spPr>
          <a:xfrm>
            <a:off x="707469" y="1494855"/>
            <a:ext cx="783058" cy="736075"/>
          </a:xfrm>
          <a:custGeom>
            <a:avLst/>
            <a:gdLst/>
            <a:ahLst/>
            <a:cxnLst/>
            <a:rect l="l" t="t" r="r" b="b"/>
            <a:pathLst>
              <a:path w="783058" h="736075">
                <a:moveTo>
                  <a:pt x="0" y="0"/>
                </a:moveTo>
                <a:lnTo>
                  <a:pt x="783059" y="0"/>
                </a:lnTo>
                <a:lnTo>
                  <a:pt x="783059" y="736074"/>
                </a:lnTo>
                <a:lnTo>
                  <a:pt x="0" y="73607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638902" y="2863842"/>
            <a:ext cx="920193" cy="920193"/>
          </a:xfrm>
          <a:custGeom>
            <a:avLst/>
            <a:gdLst/>
            <a:ahLst/>
            <a:cxnLst/>
            <a:rect l="l" t="t" r="r" b="b"/>
            <a:pathLst>
              <a:path w="920193" h="920193">
                <a:moveTo>
                  <a:pt x="0" y="0"/>
                </a:moveTo>
                <a:lnTo>
                  <a:pt x="920193" y="0"/>
                </a:lnTo>
                <a:lnTo>
                  <a:pt x="920193" y="920194"/>
                </a:lnTo>
                <a:lnTo>
                  <a:pt x="0" y="920194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>
            <a:off x="707469" y="4865121"/>
            <a:ext cx="944244" cy="941883"/>
          </a:xfrm>
          <a:custGeom>
            <a:avLst/>
            <a:gdLst/>
            <a:ahLst/>
            <a:cxnLst/>
            <a:rect l="l" t="t" r="r" b="b"/>
            <a:pathLst>
              <a:path w="944244" h="941883">
                <a:moveTo>
                  <a:pt x="0" y="0"/>
                </a:moveTo>
                <a:lnTo>
                  <a:pt x="944244" y="0"/>
                </a:lnTo>
                <a:lnTo>
                  <a:pt x="944244" y="941883"/>
                </a:lnTo>
                <a:lnTo>
                  <a:pt x="0" y="941883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TextBox 6"/>
          <p:cNvSpPr txBox="1"/>
          <p:nvPr/>
        </p:nvSpPr>
        <p:spPr>
          <a:xfrm>
            <a:off x="1190290" y="407987"/>
            <a:ext cx="7373020" cy="5803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 b="1">
                <a:solidFill>
                  <a:srgbClr val="260E0D"/>
                </a:solidFill>
                <a:latin typeface="Canva Sans 1 Bold"/>
                <a:ea typeface="Canva Sans 1 Bold"/>
                <a:cs typeface="Canva Sans 1 Bold"/>
                <a:sym typeface="Canva Sans 1 Bold"/>
              </a:rPr>
              <a:t>How to be successful in this course</a:t>
            </a:r>
          </a:p>
        </p:txBody>
      </p:sp>
      <p:pic>
        <p:nvPicPr>
          <p:cNvPr id="80" name="Audio 79">
            <a:extLst>
              <a:ext uri="{FF2B5EF4-FFF2-40B4-BE49-F238E27FC236}">
                <a16:creationId xmlns:a16="http://schemas.microsoft.com/office/drawing/2014/main" id="{C66B21F5-99E5-AB70-165D-B6CE1CEAAB1F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8788400" y="6350000"/>
            <a:ext cx="812800" cy="8128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1339"/>
    </mc:Choice>
    <mc:Fallback xmlns="">
      <p:transition spd="slow" advTm="3133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0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DD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3428638" y="2217822"/>
            <a:ext cx="3152814" cy="3769669"/>
          </a:xfrm>
          <a:custGeom>
            <a:avLst/>
            <a:gdLst/>
            <a:ahLst/>
            <a:cxnLst/>
            <a:rect l="l" t="t" r="r" b="b"/>
            <a:pathLst>
              <a:path w="3152814" h="3769669">
                <a:moveTo>
                  <a:pt x="0" y="0"/>
                </a:moveTo>
                <a:lnTo>
                  <a:pt x="3152814" y="0"/>
                </a:lnTo>
                <a:lnTo>
                  <a:pt x="3152814" y="3769669"/>
                </a:lnTo>
                <a:lnTo>
                  <a:pt x="0" y="3769669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6032675" y="411099"/>
            <a:ext cx="1097554" cy="1097554"/>
          </a:xfrm>
          <a:custGeom>
            <a:avLst/>
            <a:gdLst/>
            <a:ahLst/>
            <a:cxnLst/>
            <a:rect l="l" t="t" r="r" b="b"/>
            <a:pathLst>
              <a:path w="1097554" h="1097554">
                <a:moveTo>
                  <a:pt x="0" y="0"/>
                </a:moveTo>
                <a:lnTo>
                  <a:pt x="1097554" y="0"/>
                </a:lnTo>
                <a:lnTo>
                  <a:pt x="1097554" y="1097555"/>
                </a:lnTo>
                <a:lnTo>
                  <a:pt x="0" y="1097555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1232992" y="3564563"/>
            <a:ext cx="1113776" cy="1076186"/>
          </a:xfrm>
          <a:custGeom>
            <a:avLst/>
            <a:gdLst/>
            <a:ahLst/>
            <a:cxnLst/>
            <a:rect l="l" t="t" r="r" b="b"/>
            <a:pathLst>
              <a:path w="1113776" h="1076186">
                <a:moveTo>
                  <a:pt x="0" y="0"/>
                </a:moveTo>
                <a:lnTo>
                  <a:pt x="1113777" y="0"/>
                </a:lnTo>
                <a:lnTo>
                  <a:pt x="1113777" y="1076187"/>
                </a:lnTo>
                <a:lnTo>
                  <a:pt x="0" y="1076187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>
            <a:off x="7385437" y="2544445"/>
            <a:ext cx="1156821" cy="1116332"/>
          </a:xfrm>
          <a:custGeom>
            <a:avLst/>
            <a:gdLst/>
            <a:ahLst/>
            <a:cxnLst/>
            <a:rect l="l" t="t" r="r" b="b"/>
            <a:pathLst>
              <a:path w="1156821" h="1116332">
                <a:moveTo>
                  <a:pt x="0" y="0"/>
                </a:moveTo>
                <a:lnTo>
                  <a:pt x="1156821" y="0"/>
                </a:lnTo>
                <a:lnTo>
                  <a:pt x="1156821" y="1116333"/>
                </a:lnTo>
                <a:lnTo>
                  <a:pt x="0" y="111633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>
            <a:off x="7572052" y="5227732"/>
            <a:ext cx="999162" cy="1074367"/>
          </a:xfrm>
          <a:custGeom>
            <a:avLst/>
            <a:gdLst/>
            <a:ahLst/>
            <a:cxnLst/>
            <a:rect l="l" t="t" r="r" b="b"/>
            <a:pathLst>
              <a:path w="999162" h="1074367">
                <a:moveTo>
                  <a:pt x="0" y="0"/>
                </a:moveTo>
                <a:lnTo>
                  <a:pt x="999162" y="0"/>
                </a:lnTo>
                <a:lnTo>
                  <a:pt x="999162" y="1074368"/>
                </a:lnTo>
                <a:lnTo>
                  <a:pt x="0" y="1074368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>
            <a:off x="1789880" y="1508654"/>
            <a:ext cx="1267630" cy="1253370"/>
          </a:xfrm>
          <a:custGeom>
            <a:avLst/>
            <a:gdLst/>
            <a:ahLst/>
            <a:cxnLst/>
            <a:rect l="l" t="t" r="r" b="b"/>
            <a:pathLst>
              <a:path w="1267630" h="1253370">
                <a:moveTo>
                  <a:pt x="0" y="0"/>
                </a:moveTo>
                <a:lnTo>
                  <a:pt x="1267631" y="0"/>
                </a:lnTo>
                <a:lnTo>
                  <a:pt x="1267631" y="1253369"/>
                </a:lnTo>
                <a:lnTo>
                  <a:pt x="0" y="1253369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>
            <a:off x="1045775" y="5919334"/>
            <a:ext cx="1038456" cy="1088814"/>
          </a:xfrm>
          <a:custGeom>
            <a:avLst/>
            <a:gdLst/>
            <a:ahLst/>
            <a:cxnLst/>
            <a:rect l="l" t="t" r="r" b="b"/>
            <a:pathLst>
              <a:path w="1038456" h="1088814">
                <a:moveTo>
                  <a:pt x="0" y="0"/>
                </a:moveTo>
                <a:lnTo>
                  <a:pt x="1038456" y="0"/>
                </a:lnTo>
                <a:lnTo>
                  <a:pt x="1038456" y="1088814"/>
                </a:lnTo>
                <a:lnTo>
                  <a:pt x="0" y="1088814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TextBox 9"/>
          <p:cNvSpPr txBox="1"/>
          <p:nvPr/>
        </p:nvSpPr>
        <p:spPr>
          <a:xfrm>
            <a:off x="5107479" y="1556279"/>
            <a:ext cx="3763953" cy="3567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911"/>
              </a:lnSpc>
              <a:spcBef>
                <a:spcPct val="0"/>
              </a:spcBef>
            </a:pPr>
            <a:r>
              <a:rPr lang="en-US" sz="2079" dirty="0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Learning/Assessing Learning 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754254" y="4764575"/>
            <a:ext cx="2071253" cy="7186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911"/>
              </a:lnSpc>
              <a:spcBef>
                <a:spcPct val="0"/>
              </a:spcBef>
            </a:pPr>
            <a:r>
              <a:rPr lang="en-US" sz="2079" dirty="0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Writing/Revision Skills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7572052" y="3719497"/>
            <a:ext cx="2086945" cy="7186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911"/>
              </a:lnSpc>
              <a:spcBef>
                <a:spcPct val="0"/>
              </a:spcBef>
            </a:pPr>
            <a:r>
              <a:rPr lang="en-US" sz="2079" dirty="0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Identifying Competencies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7115891" y="6359250"/>
            <a:ext cx="2384092" cy="7186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911"/>
              </a:lnSpc>
            </a:pPr>
            <a:r>
              <a:rPr lang="en-US" sz="2079" dirty="0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Affirming value of </a:t>
            </a:r>
          </a:p>
          <a:p>
            <a:pPr algn="l">
              <a:lnSpc>
                <a:spcPts val="2911"/>
              </a:lnSpc>
              <a:spcBef>
                <a:spcPct val="0"/>
              </a:spcBef>
            </a:pPr>
            <a:r>
              <a:rPr lang="en-US" sz="2079" dirty="0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prior learning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367293" y="2819352"/>
            <a:ext cx="2112805" cy="3567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911"/>
              </a:lnSpc>
              <a:spcBef>
                <a:spcPct val="0"/>
              </a:spcBef>
            </a:pPr>
            <a:r>
              <a:rPr lang="en-US" sz="2079" dirty="0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Critical Thinking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186665" y="6416116"/>
            <a:ext cx="2920814" cy="3567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911"/>
              </a:lnSpc>
              <a:spcBef>
                <a:spcPct val="0"/>
              </a:spcBef>
            </a:pPr>
            <a:r>
              <a:rPr lang="en-US" sz="2079" dirty="0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Peer Assessment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414005" y="4699588"/>
            <a:ext cx="1319808" cy="7373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34"/>
              </a:lnSpc>
            </a:pPr>
            <a:r>
              <a:rPr lang="en-US" sz="2095" b="1">
                <a:solidFill>
                  <a:srgbClr val="000000"/>
                </a:solidFill>
                <a:latin typeface="Aileron Bold"/>
                <a:ea typeface="Aileron Bold"/>
                <a:cs typeface="Aileron Bold"/>
                <a:sym typeface="Aileron Bold"/>
              </a:rPr>
              <a:t>Academic </a:t>
            </a:r>
          </a:p>
          <a:p>
            <a:pPr algn="ctr">
              <a:lnSpc>
                <a:spcPts val="2934"/>
              </a:lnSpc>
              <a:spcBef>
                <a:spcPct val="0"/>
              </a:spcBef>
            </a:pPr>
            <a:r>
              <a:rPr lang="en-US" sz="2095" b="1">
                <a:solidFill>
                  <a:srgbClr val="000000"/>
                </a:solidFill>
                <a:latin typeface="Aileron Bold"/>
                <a:ea typeface="Aileron Bold"/>
                <a:cs typeface="Aileron Bold"/>
                <a:sym typeface="Aileron Bold"/>
              </a:rPr>
              <a:t>Skills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382980" y="2760297"/>
            <a:ext cx="1314388" cy="4653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51"/>
              </a:lnSpc>
              <a:spcBef>
                <a:spcPct val="0"/>
              </a:spcBef>
            </a:pPr>
            <a:r>
              <a:rPr lang="en-US" sz="2679" dirty="0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Mindset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322348" y="116452"/>
            <a:ext cx="4554452" cy="10031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031"/>
              </a:lnSpc>
              <a:spcBef>
                <a:spcPct val="0"/>
              </a:spcBef>
            </a:pPr>
            <a:r>
              <a:rPr lang="en-US" sz="2879" b="1" dirty="0">
                <a:solidFill>
                  <a:srgbClr val="000000"/>
                </a:solidFill>
                <a:latin typeface="Aileron Bold"/>
                <a:ea typeface="Aileron Bold"/>
                <a:cs typeface="Aileron Bold"/>
                <a:sym typeface="Aileron Bold"/>
              </a:rPr>
              <a:t>Skills supported in this course..... </a:t>
            </a:r>
          </a:p>
        </p:txBody>
      </p:sp>
      <p:pic>
        <p:nvPicPr>
          <p:cNvPr id="157" name="Audio 156">
            <a:extLst>
              <a:ext uri="{FF2B5EF4-FFF2-40B4-BE49-F238E27FC236}">
                <a16:creationId xmlns:a16="http://schemas.microsoft.com/office/drawing/2014/main" id="{118DE4DD-27D0-5D30-A547-4156C6E090D5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9"/>
          <a:stretch>
            <a:fillRect/>
          </a:stretch>
        </p:blipFill>
        <p:spPr>
          <a:xfrm>
            <a:off x="8788400" y="6350000"/>
            <a:ext cx="812800" cy="8128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0425"/>
    </mc:Choice>
    <mc:Fallback xmlns="">
      <p:transition spd="slow" advTm="8042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5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3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7"/>
                </p:tgtEl>
              </p:cMediaNode>
            </p:audio>
          </p:childTnLst>
        </p:cTn>
      </p:par>
    </p:tnLst>
    <p:bldLst>
      <p:bldP spid="9" grpId="0"/>
      <p:bldP spid="10" grpId="0"/>
      <p:bldP spid="11" grpId="0"/>
      <p:bldP spid="12" grpId="0"/>
      <p:bldP spid="13" grpId="0"/>
      <p:bldP spid="14" grpId="0"/>
      <p:bldP spid="16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8|13.2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|5.3|10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1.7|5.8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8|8.7|8.3|17.5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8|9.8|13.4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1.1|1.8|2.1|2.8|2.9|3.5|8.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10517</TotalTime>
  <Words>506</Words>
  <Application>Microsoft Office PowerPoint</Application>
  <PresentationFormat>Custom</PresentationFormat>
  <Paragraphs>90</Paragraphs>
  <Slides>9</Slides>
  <Notes>0</Notes>
  <HiddenSlides>0</HiddenSlides>
  <MMClips>9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22" baseType="lpstr">
      <vt:lpstr>Canva Sans 2 Bold</vt:lpstr>
      <vt:lpstr>Canva Sans 1</vt:lpstr>
      <vt:lpstr>Canva Sans 1 Italics</vt:lpstr>
      <vt:lpstr>Arial</vt:lpstr>
      <vt:lpstr>Canva Sans 1 Bold</vt:lpstr>
      <vt:lpstr>Canva Sans 2 Italics</vt:lpstr>
      <vt:lpstr>Canva Sans 2</vt:lpstr>
      <vt:lpstr>Aileron Bold</vt:lpstr>
      <vt:lpstr>Calibri</vt:lpstr>
      <vt:lpstr>Aileron</vt:lpstr>
      <vt:lpstr>Aileron Ultra-Bold</vt:lpstr>
      <vt:lpstr>Aileron Bold Italics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Copy of Copy of PRIOR LEARNING ASSESSMENT (Presentation (4:3))</dc:title>
  <dc:creator>Susan Oaks</dc:creator>
  <cp:lastModifiedBy>Susan Oaks</cp:lastModifiedBy>
  <cp:revision>9</cp:revision>
  <dcterms:created xsi:type="dcterms:W3CDTF">2006-08-16T00:00:00Z</dcterms:created>
  <dcterms:modified xsi:type="dcterms:W3CDTF">2025-08-05T15:39:06Z</dcterms:modified>
  <dc:identifier>DAGtKtzpty8</dc:identifier>
</cp:coreProperties>
</file>